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  <p:sldMasterId id="2147483688" r:id="rId2"/>
    <p:sldMasterId id="2147483687" r:id="rId3"/>
    <p:sldMasterId id="2147483686" r:id="rId4"/>
  </p:sldMasterIdLst>
  <p:notesMasterIdLst>
    <p:notesMasterId r:id="rId30"/>
  </p:notesMasterIdLst>
  <p:handoutMasterIdLst>
    <p:handoutMasterId r:id="rId31"/>
  </p:handoutMasterIdLst>
  <p:sldIdLst>
    <p:sldId id="485" r:id="rId5"/>
    <p:sldId id="1752" r:id="rId6"/>
    <p:sldId id="1754" r:id="rId7"/>
    <p:sldId id="1777" r:id="rId8"/>
    <p:sldId id="1776" r:id="rId9"/>
    <p:sldId id="1761" r:id="rId10"/>
    <p:sldId id="1763" r:id="rId11"/>
    <p:sldId id="1764" r:id="rId12"/>
    <p:sldId id="1767" r:id="rId13"/>
    <p:sldId id="1766" r:id="rId14"/>
    <p:sldId id="1765" r:id="rId15"/>
    <p:sldId id="1775" r:id="rId16"/>
    <p:sldId id="1755" r:id="rId17"/>
    <p:sldId id="1757" r:id="rId18"/>
    <p:sldId id="1756" r:id="rId19"/>
    <p:sldId id="1778" r:id="rId20"/>
    <p:sldId id="1769" r:id="rId21"/>
    <p:sldId id="1772" r:id="rId22"/>
    <p:sldId id="1773" r:id="rId23"/>
    <p:sldId id="1774" r:id="rId24"/>
    <p:sldId id="1779" r:id="rId25"/>
    <p:sldId id="1758" r:id="rId26"/>
    <p:sldId id="517" r:id="rId27"/>
    <p:sldId id="1768" r:id="rId28"/>
    <p:sldId id="1780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Narrow" panose="020B0606020202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orient="horz" pos="3744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P Fitzwater" initials="SPF" lastIdx="1" clrIdx="0">
    <p:extLst>
      <p:ext uri="{19B8F6BF-5375-455C-9EA6-DF929625EA0E}">
        <p15:presenceInfo xmlns:p15="http://schemas.microsoft.com/office/powerpoint/2012/main" userId="S::SEAN.P.FITZWATER@kp.org::05524a30-91f8-4a5a-9a5b-bf74fd18d1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E8E1"/>
    <a:srgbClr val="EAF4F0"/>
    <a:srgbClr val="FC9804"/>
    <a:srgbClr val="FC8004"/>
    <a:srgbClr val="7D3815"/>
    <a:srgbClr val="39531D"/>
    <a:srgbClr val="216A8B"/>
    <a:srgbClr val="78BEDE"/>
    <a:srgbClr val="C0C0C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14A4C-61D3-4860-AB3D-D7D1E754F443}" v="5" dt="2023-10-16T18:44:39.2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75" autoAdjust="0"/>
    <p:restoredTop sz="91881" autoAdjust="0"/>
  </p:normalViewPr>
  <p:slideViewPr>
    <p:cSldViewPr snapToGrid="0" snapToObjects="1">
      <p:cViewPr varScale="1">
        <p:scale>
          <a:sx n="114" d="100"/>
          <a:sy n="114" d="100"/>
        </p:scale>
        <p:origin x="1308" y="102"/>
      </p:cViewPr>
      <p:guideLst>
        <p:guide orient="horz" pos="1152"/>
        <p:guide orient="horz" pos="3744"/>
        <p:guide pos="2880"/>
        <p:guide pos="28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-3606" y="-96"/>
      </p:cViewPr>
      <p:guideLst>
        <p:guide orient="horz" pos="2927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44F77486-CAD6-4C72-A42E-D474B06D2C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226F263E-73D6-4E07-8785-31D1BA1CFB2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48836" name="Rectangle 4">
            <a:extLst>
              <a:ext uri="{FF2B5EF4-FFF2-40B4-BE49-F238E27FC236}">
                <a16:creationId xmlns:a16="http://schemas.microsoft.com/office/drawing/2014/main" id="{AC86B1EE-F5EA-4B45-B4FE-71698E4E3F4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48837" name="Rectangle 5">
            <a:extLst>
              <a:ext uri="{FF2B5EF4-FFF2-40B4-BE49-F238E27FC236}">
                <a16:creationId xmlns:a16="http://schemas.microsoft.com/office/drawing/2014/main" id="{14D89500-1ACF-40CE-A091-4654735A4D6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51B61D04-D3D5-445A-8CEA-4197DF1B065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33E14D9-7553-4227-BC9F-2665720BE5C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0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236D53C-3B66-41BF-AC8B-3BBC6C7267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0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2A43C223-6493-42D6-9160-20A3021581B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85B4D384-6F74-443C-8808-2E56B61840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7BF29A3F-1521-44C9-BF51-867D84C7BB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l" defTabSz="925513" eaLnBrk="1" hangingPunct="1">
              <a:defRPr sz="10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8C57CEA7-5782-4298-B80C-7FB022B96D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 eaLnBrk="1" hangingPunct="1">
              <a:defRPr sz="1000">
                <a:latin typeface="Arial" panose="020B0604020202020204" pitchFamily="34" charset="0"/>
              </a:defRPr>
            </a:lvl1pPr>
          </a:lstStyle>
          <a:p>
            <a:fld id="{C34C44BC-1819-4F26-BD58-77E4136DBA4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lnSpc>
        <a:spcPct val="95000"/>
      </a:lnSpc>
      <a:spcBef>
        <a:spcPct val="35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2C2EE7B-5C5D-4EDA-B941-9E938737F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216DCE1-663F-4C5B-A386-08EBF82804D7}" type="slidenum">
              <a:rPr lang="en-US" altLang="en-US">
                <a:latin typeface="Arial" panose="020B0604020202020204" pitchFamily="34" charset="0"/>
              </a:rPr>
              <a:pPr algn="r"/>
              <a:t>1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77729CC-7D63-4A6F-8E63-3EF1A0FB4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5750B24-F5F8-40C9-85BF-A1D2BF84C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2C2EE7B-5C5D-4EDA-B941-9E938737F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ctr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 defTabSz="925513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defTabSz="9255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216DCE1-663F-4C5B-A386-08EBF82804D7}" type="slidenum">
              <a:rPr lang="en-US" altLang="en-US">
                <a:latin typeface="Arial" panose="020B0604020202020204" pitchFamily="34" charset="0"/>
              </a:rPr>
              <a:pPr algn="r"/>
              <a:t>23</a:t>
            </a:fld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F77729CC-7D63-4A6F-8E63-3EF1A0FB4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55750B24-F5F8-40C9-85BF-A1D2BF84C6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223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9EFB3-7E9E-4D2F-B05A-583BE9CD5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000DA1-5B0E-4BB1-ABAF-A8860A61E4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2692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3CCF-0937-41B0-B1B7-771D760F2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5092A-0893-4226-B850-356A4F1B3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92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D11C85-0DB3-46DA-A70D-94C0D9343A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113463" y="952500"/>
            <a:ext cx="1885950" cy="19780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F0F3A-BC34-4945-8DEC-A295E8DDE8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5613" y="952500"/>
            <a:ext cx="5505450" cy="19780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4697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BB50-C71D-40D5-80B0-1CDC718E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40DF-AF53-48DE-9FCD-3EECFDD4E2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196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586C1-F68C-4050-85AA-78D50BC0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0663-CCB4-4CE5-B581-E19541C2A6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0087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528B7-4F36-4DD6-BF4C-CF76A232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F6F59-F999-474A-B532-0AD6E6ECE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0120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0F484-BA73-4A72-8BB4-384CF4D3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A7F1-744B-466D-A420-FD722091C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C2EEA-9E7E-438F-A36B-485E95B022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79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13C73-FADE-4558-BA57-7182DD07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A3F66-AF5A-4662-89B3-D177ADE1F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FB7A1C-3D76-49C3-9E70-66115151F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1C6F37-C471-4CFC-BC33-1C4002BE5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79517-01A7-4130-8560-60E8895E09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8671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BE073-D415-49FC-81C4-B7F66E6F7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0970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9004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054F-5420-4DCA-8B1A-CCF35864E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33DDD-3C4A-4F08-8BDC-720800E97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A03317-83E8-4F7E-B361-2528D423D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434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2A86C-6338-4C28-9EB3-F1B3763AD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BA49-B8DF-440B-8AF7-87E7025DD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50722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91D2B-E87F-45D3-8C64-2A17DECD2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AE4E6B-03D2-4872-ACC4-49417F957A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4C2FA-9158-4398-BB7D-4C9C398D8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92970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0B89C-1D20-4B14-9B97-2B04983BC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5E8154-A9CA-4E8E-A6C2-FD1FF3DAA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9619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914987-0058-41FD-ADA9-D6D0625D2D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00813" y="1825625"/>
            <a:ext cx="2014537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551D1-0E90-41B3-9ADF-3501690C6F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825625"/>
            <a:ext cx="5891213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3245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30FA4-F4C8-4ADE-A1A8-2A72425CF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845948-609A-49A1-B075-B7A3F0C747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7AB979E-97D0-4376-AFAB-A98F597D6BC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80170A-0F14-4101-BE7D-35A76845B0B5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B3485665-3C10-47F0-B675-DC4741E6F8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|     © 2011 Kaiser Foundation Health Plan, Inc. For internal use only.</a:t>
            </a:r>
          </a:p>
        </p:txBody>
      </p:sp>
      <p:sp>
        <p:nvSpPr>
          <p:cNvPr id="6" name="Rectangle 53">
            <a:extLst>
              <a:ext uri="{FF2B5EF4-FFF2-40B4-BE49-F238E27FC236}">
                <a16:creationId xmlns:a16="http://schemas.microsoft.com/office/drawing/2014/main" id="{605DF9F9-0CDE-4466-A35E-9FD9940A2CC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7B03-874B-437B-A3AE-C5BC103B3A5A}" type="datetime4">
              <a:rPr lang="en-US" altLang="en-US"/>
              <a:pPr>
                <a:defRPr/>
              </a:pPr>
              <a:t>November 4, 2023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30753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A99CA-3A97-49B3-B1E0-0E39D4C8B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AF619-E585-498B-BDB6-0C73A4D98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A3935C-8B7B-4304-B1D7-6B22E37862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D56884-2803-493D-B1F4-CEBD38C7192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DCBAA089-4B33-4956-AE7B-DF625E4BB1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|     © 2011 Kaiser Foundation Health Plan, Inc. For internal use only.</a:t>
            </a:r>
          </a:p>
        </p:txBody>
      </p:sp>
      <p:sp>
        <p:nvSpPr>
          <p:cNvPr id="6" name="Rectangle 53">
            <a:extLst>
              <a:ext uri="{FF2B5EF4-FFF2-40B4-BE49-F238E27FC236}">
                <a16:creationId xmlns:a16="http://schemas.microsoft.com/office/drawing/2014/main" id="{F7A7B5F0-E666-426F-8680-723EBC1901E5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FD408-660D-40F1-8E1E-5918E34ACEBC}" type="datetime4">
              <a:rPr lang="en-US" altLang="en-US"/>
              <a:pPr>
                <a:defRPr/>
              </a:pPr>
              <a:t>November 4, 2023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93935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8260-DBDD-4FC1-8080-5A25F8C4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76705-E1BF-4BE2-B17C-A716D43DA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093A6B-E867-4CD4-889B-C9A3903A754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A1174-5F0D-466E-824A-06DA069BD4F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A161B9F7-F82C-484E-9CCD-55ABEB25C7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|     © 2011 Kaiser Foundation Health Plan, Inc. For internal use only.</a:t>
            </a:r>
          </a:p>
        </p:txBody>
      </p:sp>
      <p:sp>
        <p:nvSpPr>
          <p:cNvPr id="6" name="Rectangle 53">
            <a:extLst>
              <a:ext uri="{FF2B5EF4-FFF2-40B4-BE49-F238E27FC236}">
                <a16:creationId xmlns:a16="http://schemas.microsoft.com/office/drawing/2014/main" id="{41B8B7E5-E3EC-4273-A843-88CF80FAD88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D35B3-5E32-40BC-B6FC-BAC2AFA8C4AD}" type="datetime4">
              <a:rPr lang="en-US" altLang="en-US"/>
              <a:pPr>
                <a:defRPr/>
              </a:pPr>
              <a:t>November 4, 2023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39255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59E67-4239-41B5-B26F-4A61DA207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071A5-9C68-41EC-9CE9-3D576EB36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36725"/>
            <a:ext cx="4038600" cy="1827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0CCDE-0564-452F-9CA8-BDB443314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36725"/>
            <a:ext cx="4038600" cy="18272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C6EE54-EDEB-4AF6-BB5C-353FA51E128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284FF-492A-4704-802F-89AE69CB338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52">
            <a:extLst>
              <a:ext uri="{FF2B5EF4-FFF2-40B4-BE49-F238E27FC236}">
                <a16:creationId xmlns:a16="http://schemas.microsoft.com/office/drawing/2014/main" id="{1EBC3DA7-AEA0-4DE8-9CC9-E7FDBF86DF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|     © 2011 Kaiser Foundation Health Plan, Inc. For internal use only.</a:t>
            </a:r>
          </a:p>
        </p:txBody>
      </p:sp>
      <p:sp>
        <p:nvSpPr>
          <p:cNvPr id="7" name="Rectangle 53">
            <a:extLst>
              <a:ext uri="{FF2B5EF4-FFF2-40B4-BE49-F238E27FC236}">
                <a16:creationId xmlns:a16="http://schemas.microsoft.com/office/drawing/2014/main" id="{3340BD2A-BB85-4099-AA95-025F954CA8C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95170-4646-4B8D-8182-1EAAA7262C0D}" type="datetime4">
              <a:rPr lang="en-US" altLang="en-US"/>
              <a:pPr>
                <a:defRPr/>
              </a:pPr>
              <a:t>November 4, 2023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6478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9324E-5F06-4C8D-A904-77423A586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E33F1-C3BA-4A34-BBB0-E3BD368FA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15C76-F96C-4EED-9D08-270AEF3173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57858B-BFB0-4E09-B06D-3441147C16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FB07E-777E-46C9-98C9-86131D13C1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B8D98B-924D-45DD-92B6-AFEADFD37C8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7ED5-BAB5-4348-8A58-9491B9277A4D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8" name="Rectangle 52">
            <a:extLst>
              <a:ext uri="{FF2B5EF4-FFF2-40B4-BE49-F238E27FC236}">
                <a16:creationId xmlns:a16="http://schemas.microsoft.com/office/drawing/2014/main" id="{3178E1D1-3EC2-4C08-9698-3DE0EC84E3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|     © 2011 Kaiser Foundation Health Plan, Inc. For internal use only.</a:t>
            </a:r>
          </a:p>
        </p:txBody>
      </p:sp>
      <p:sp>
        <p:nvSpPr>
          <p:cNvPr id="9" name="Rectangle 53">
            <a:extLst>
              <a:ext uri="{FF2B5EF4-FFF2-40B4-BE49-F238E27FC236}">
                <a16:creationId xmlns:a16="http://schemas.microsoft.com/office/drawing/2014/main" id="{0586BA9D-93B7-43CD-A9EB-0BBB1A5988C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CBC4-6A61-4135-A9FC-341FD903EDBC}" type="datetime4">
              <a:rPr lang="en-US" altLang="en-US"/>
              <a:pPr>
                <a:defRPr/>
              </a:pPr>
              <a:t>November 4, 2023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4219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9C08F-8B94-4555-A6E4-E3A42C665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0FAEA71-ADB5-40B8-9C50-CEDEC7D3E55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15D7C3-3F56-4201-B708-A65B9F8B9519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4" name="Rectangle 52">
            <a:extLst>
              <a:ext uri="{FF2B5EF4-FFF2-40B4-BE49-F238E27FC236}">
                <a16:creationId xmlns:a16="http://schemas.microsoft.com/office/drawing/2014/main" id="{3BF17638-AB1C-47AE-9274-AE4680AB2E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|     © 2011 Kaiser Foundation Health Plan, Inc. For internal use only.</a:t>
            </a:r>
          </a:p>
        </p:txBody>
      </p:sp>
      <p:sp>
        <p:nvSpPr>
          <p:cNvPr id="5" name="Rectangle 53">
            <a:extLst>
              <a:ext uri="{FF2B5EF4-FFF2-40B4-BE49-F238E27FC236}">
                <a16:creationId xmlns:a16="http://schemas.microsoft.com/office/drawing/2014/main" id="{8F9B2AE6-1901-4606-A28D-61131F9E760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47D1D-0912-4AC5-A300-3FC171B12D56}" type="datetime4">
              <a:rPr lang="en-US" altLang="en-US"/>
              <a:pPr>
                <a:defRPr/>
              </a:pPr>
              <a:t>November 4, 2023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50406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6483974-B391-4930-A167-5C3BCCDB8A4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E8670E-4BB9-4FA4-A8F5-1745580BE95F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3" name="Rectangle 52">
            <a:extLst>
              <a:ext uri="{FF2B5EF4-FFF2-40B4-BE49-F238E27FC236}">
                <a16:creationId xmlns:a16="http://schemas.microsoft.com/office/drawing/2014/main" id="{94D8F74E-4AB3-43A7-B0A1-904128EDDD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|     © 2011 Kaiser Foundation Health Plan, Inc. For internal use only.</a:t>
            </a:r>
          </a:p>
        </p:txBody>
      </p:sp>
      <p:sp>
        <p:nvSpPr>
          <p:cNvPr id="4" name="Rectangle 53">
            <a:extLst>
              <a:ext uri="{FF2B5EF4-FFF2-40B4-BE49-F238E27FC236}">
                <a16:creationId xmlns:a16="http://schemas.microsoft.com/office/drawing/2014/main" id="{93112382-8007-4FBB-A782-358BA4ACD1B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0F11D-13EB-4423-A8B0-DD4BDEDD85B2}" type="datetime4">
              <a:rPr lang="en-US" altLang="en-US"/>
              <a:pPr>
                <a:defRPr/>
              </a:pPr>
              <a:t>November 4, 2023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5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321B7-185F-4963-B5A1-B87BFCFCA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AF7FD-C44B-45A7-AE9D-DCBE92189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3223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34CB1-FDE3-4187-A986-1CD9B46E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56113-3E39-444A-94F6-342814639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7649C-32B5-492D-9A27-4F4561960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80F3512-AA14-4AAB-B1A0-73E17664F9C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EB1278-E2A9-4C1D-A103-17B626722BD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52">
            <a:extLst>
              <a:ext uri="{FF2B5EF4-FFF2-40B4-BE49-F238E27FC236}">
                <a16:creationId xmlns:a16="http://schemas.microsoft.com/office/drawing/2014/main" id="{5E8A7739-C71B-49EA-A3C9-3BB4B0C174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|     © 2011 Kaiser Foundation Health Plan, Inc. For internal use only.</a:t>
            </a:r>
          </a:p>
        </p:txBody>
      </p:sp>
      <p:sp>
        <p:nvSpPr>
          <p:cNvPr id="7" name="Rectangle 53">
            <a:extLst>
              <a:ext uri="{FF2B5EF4-FFF2-40B4-BE49-F238E27FC236}">
                <a16:creationId xmlns:a16="http://schemas.microsoft.com/office/drawing/2014/main" id="{E1DB8637-E533-4074-8272-8BCD773A614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7398B-22DA-403B-8A24-D75FC1B4B9D9}" type="datetime4">
              <a:rPr lang="en-US" altLang="en-US"/>
              <a:pPr>
                <a:defRPr/>
              </a:pPr>
              <a:t>November 4, 2023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07805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C2CBF-733D-4136-8959-F49D8A4F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A4755D-92AE-4A7B-83ED-BF009B6913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8E26E-F7D1-49EB-97E2-7831E0A1F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1C224F-93B3-4871-A54F-3145E2E215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3C491-FBB4-4693-A364-F3A14A994750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6" name="Rectangle 52">
            <a:extLst>
              <a:ext uri="{FF2B5EF4-FFF2-40B4-BE49-F238E27FC236}">
                <a16:creationId xmlns:a16="http://schemas.microsoft.com/office/drawing/2014/main" id="{7C4A651A-D6B4-4D8E-B297-0DF94F6534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|     © 2011 Kaiser Foundation Health Plan, Inc. For internal use only.</a:t>
            </a:r>
          </a:p>
        </p:txBody>
      </p:sp>
      <p:sp>
        <p:nvSpPr>
          <p:cNvPr id="7" name="Rectangle 53">
            <a:extLst>
              <a:ext uri="{FF2B5EF4-FFF2-40B4-BE49-F238E27FC236}">
                <a16:creationId xmlns:a16="http://schemas.microsoft.com/office/drawing/2014/main" id="{ECE541EA-BCCA-40CF-BA7B-4B7FE201B6C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98531-7052-4ACE-9728-2DF7BB0958C8}" type="datetime4">
              <a:rPr lang="en-US" altLang="en-US"/>
              <a:pPr>
                <a:defRPr/>
              </a:pPr>
              <a:t>November 4, 2023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8022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52478-A9B4-4E70-9261-27FF56E8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E329B-1465-4054-815A-7A1E35027E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80F8F62-546B-410A-A694-E2FD1CD0321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4B8F6F-121F-49F8-8AA2-9634B70E87E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6A852101-FE95-4474-BB10-395C0CBE2C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|     © 2011 Kaiser Foundation Health Plan, Inc. For internal use only.</a:t>
            </a:r>
          </a:p>
        </p:txBody>
      </p:sp>
      <p:sp>
        <p:nvSpPr>
          <p:cNvPr id="6" name="Rectangle 53">
            <a:extLst>
              <a:ext uri="{FF2B5EF4-FFF2-40B4-BE49-F238E27FC236}">
                <a16:creationId xmlns:a16="http://schemas.microsoft.com/office/drawing/2014/main" id="{07158CDC-1C6A-4AB2-9616-5E11C9F8275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66FBE-AC8E-41C9-95A4-3F33EF93DEB9}" type="datetime4">
              <a:rPr lang="en-US" altLang="en-US"/>
              <a:pPr>
                <a:defRPr/>
              </a:pPr>
              <a:t>November 4, 2023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318092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8C45FB-2F07-4EF0-BE46-23159135B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684213"/>
            <a:ext cx="2057400" cy="2879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C095D5-608D-4C3F-AF37-D5D1E5D13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84213"/>
            <a:ext cx="6019800" cy="28797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4D05835-464A-49B2-924B-EBC3CB0D47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85BC96-3498-4D70-B8E6-9EE294BBC047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5" name="Rectangle 52">
            <a:extLst>
              <a:ext uri="{FF2B5EF4-FFF2-40B4-BE49-F238E27FC236}">
                <a16:creationId xmlns:a16="http://schemas.microsoft.com/office/drawing/2014/main" id="{56879546-952B-48BC-BDC2-E42139D19E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|     © 2011 Kaiser Foundation Health Plan, Inc. For internal use only.</a:t>
            </a:r>
          </a:p>
        </p:txBody>
      </p:sp>
      <p:sp>
        <p:nvSpPr>
          <p:cNvPr id="6" name="Rectangle 53">
            <a:extLst>
              <a:ext uri="{FF2B5EF4-FFF2-40B4-BE49-F238E27FC236}">
                <a16:creationId xmlns:a16="http://schemas.microsoft.com/office/drawing/2014/main" id="{66D2FE51-75F0-4946-AA63-642087B8367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076FE-7E7F-46A9-93BF-3C4BC82C1E0D}" type="datetime4">
              <a:rPr lang="en-US" altLang="en-US"/>
              <a:pPr>
                <a:defRPr/>
              </a:pPr>
              <a:t>November 4, 2023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04736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DF78F3-2593-4802-AEE6-9337808FF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C3C46-DBD7-4030-87D6-87D28C810C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4331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09A36-862A-4933-9F8E-CE48CBED3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9D14A-86C3-451C-953B-0D12E0849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33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0EC46-FD8E-4514-AC4E-B68A126A8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754A8-D158-4452-A6DE-808695AB8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8650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C44E4-9CB7-4DCF-B50C-846321DB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728C0-F629-440B-98B4-1CD417BE6B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EEA3A-6066-4753-B27D-16FE08750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28746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8AD84-4112-45C9-8664-E016573A8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975DA-4CBF-4064-844D-4BAECC48C8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B8E32-ED64-4263-81B0-847EED647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4D3796-EE6A-4C56-AC25-E51E7206F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908827-C600-4D08-BF69-7496F9D20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2944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97F8-8036-48BF-8B62-1A986DD2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550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51B4F-D2C1-4459-8857-B4D4792C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9FA7F-739D-43FB-935E-BAA1C5A2D7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3695700" cy="1330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67A29D-062B-43B3-995F-D7599F6642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713" y="1600200"/>
            <a:ext cx="3695700" cy="1330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0176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7987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47A1-1A7B-4821-89F0-421B4EFED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CD361-CBB9-4117-8943-89359BD047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972016-73A0-4E89-A4A6-C61E91BD63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79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C801D-AD97-4D78-B238-6E00E69B4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E6362-E989-4B15-8DDB-64931CA81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3616C2-7255-4A8C-B390-62DB0A5E6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0282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4622F-B4F0-40B1-8AA3-A3558B6F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839A0-62A3-45F0-917F-14E10C78B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2897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308914-3F48-4384-81DB-2283CE22B8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58000" y="1825625"/>
            <a:ext cx="2286000" cy="4351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625E9-755A-461C-8B7B-DFC6FA792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0" y="1825625"/>
            <a:ext cx="670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410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0F74-741F-4CC9-9A51-B55480401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DDFFEB-45A0-42C8-BC83-6556ACCD4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8D69D1-438D-4904-A2BA-BF17EF13C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28336C-A436-4553-994F-5A6215EB0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ED031B-AF5F-4F8A-9E44-B14EE2A43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1145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61348-9E4D-4F10-8958-CF9C0FE8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307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51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D1DCE-88CD-4A12-8EC8-56CD07CE3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5BE26-1DA1-4983-83EC-579A3C65D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DF25B-F871-41E9-B466-284754DFC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313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CBC22-13D0-4676-94BB-4B6366E5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16EC89-702E-4DD8-BA41-1F4142C3A1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9A5D08-D2DC-4A8B-B032-852149B33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34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0520" name="Picture 56" descr="purple_titlebar">
            <a:extLst>
              <a:ext uri="{FF2B5EF4-FFF2-40B4-BE49-F238E27FC236}">
                <a16:creationId xmlns:a16="http://schemas.microsoft.com/office/drawing/2014/main" id="{8E2D73FE-B538-41C8-BF8C-1AABBF4BC0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91440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8">
            <a:extLst>
              <a:ext uri="{FF2B5EF4-FFF2-40B4-BE49-F238E27FC236}">
                <a16:creationId xmlns:a16="http://schemas.microsoft.com/office/drawing/2014/main" id="{B1CB56CF-9746-438E-BA33-97D0E1BC69D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669088" y="6400800"/>
            <a:ext cx="1989137" cy="223838"/>
            <a:chOff x="2205" y="2084"/>
            <a:chExt cx="1349" cy="152"/>
          </a:xfrm>
        </p:grpSpPr>
        <p:sp>
          <p:nvSpPr>
            <p:cNvPr id="1033" name="Freeform 9">
              <a:extLst>
                <a:ext uri="{FF2B5EF4-FFF2-40B4-BE49-F238E27FC236}">
                  <a16:creationId xmlns:a16="http://schemas.microsoft.com/office/drawing/2014/main" id="{6ED5BF44-93D0-4099-9FEE-0DCD99571B43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95" y="2127"/>
              <a:ext cx="21" cy="71"/>
            </a:xfrm>
            <a:custGeom>
              <a:avLst/>
              <a:gdLst>
                <a:gd name="T0" fmla="*/ 9 w 9"/>
                <a:gd name="T1" fmla="*/ 2 h 30"/>
                <a:gd name="T2" fmla="*/ 5 w 9"/>
                <a:gd name="T3" fmla="*/ 0 h 30"/>
                <a:gd name="T4" fmla="*/ 0 w 9"/>
                <a:gd name="T5" fmla="*/ 71 h 30"/>
                <a:gd name="T6" fmla="*/ 19 w 9"/>
                <a:gd name="T7" fmla="*/ 21 h 30"/>
                <a:gd name="T8" fmla="*/ 9 w 9"/>
                <a:gd name="T9" fmla="*/ 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4" name="Freeform 10">
              <a:extLst>
                <a:ext uri="{FF2B5EF4-FFF2-40B4-BE49-F238E27FC236}">
                  <a16:creationId xmlns:a16="http://schemas.microsoft.com/office/drawing/2014/main" id="{2113056F-03A9-4047-967E-FDA0CAAA84E5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76" y="2122"/>
              <a:ext cx="21" cy="76"/>
            </a:xfrm>
            <a:custGeom>
              <a:avLst/>
              <a:gdLst>
                <a:gd name="T0" fmla="*/ 0 w 9"/>
                <a:gd name="T1" fmla="*/ 2 h 32"/>
                <a:gd name="T2" fmla="*/ 9 w 9"/>
                <a:gd name="T3" fmla="*/ 76 h 32"/>
                <a:gd name="T4" fmla="*/ 21 w 9"/>
                <a:gd name="T5" fmla="*/ 2 h 32"/>
                <a:gd name="T6" fmla="*/ 0 w 9"/>
                <a:gd name="T7" fmla="*/ 2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5" name="Freeform 11">
              <a:extLst>
                <a:ext uri="{FF2B5EF4-FFF2-40B4-BE49-F238E27FC236}">
                  <a16:creationId xmlns:a16="http://schemas.microsoft.com/office/drawing/2014/main" id="{7D8CF344-5F3D-45E1-A62B-71C0A6CEAB8A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57" y="2127"/>
              <a:ext cx="21" cy="71"/>
            </a:xfrm>
            <a:custGeom>
              <a:avLst/>
              <a:gdLst>
                <a:gd name="T0" fmla="*/ 9 w 9"/>
                <a:gd name="T1" fmla="*/ 2 h 30"/>
                <a:gd name="T2" fmla="*/ 2 w 9"/>
                <a:gd name="T3" fmla="*/ 21 h 30"/>
                <a:gd name="T4" fmla="*/ 21 w 9"/>
                <a:gd name="T5" fmla="*/ 71 h 30"/>
                <a:gd name="T6" fmla="*/ 16 w 9"/>
                <a:gd name="T7" fmla="*/ 0 h 30"/>
                <a:gd name="T8" fmla="*/ 9 w 9"/>
                <a:gd name="T9" fmla="*/ 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6" name="Freeform 12">
              <a:extLst>
                <a:ext uri="{FF2B5EF4-FFF2-40B4-BE49-F238E27FC236}">
                  <a16:creationId xmlns:a16="http://schemas.microsoft.com/office/drawing/2014/main" id="{49CF1E28-7A6C-4922-9A5C-8D26E4D1BB4A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31" y="2136"/>
              <a:ext cx="36" cy="64"/>
            </a:xfrm>
            <a:custGeom>
              <a:avLst/>
              <a:gdLst>
                <a:gd name="T0" fmla="*/ 0 w 15"/>
                <a:gd name="T1" fmla="*/ 0 h 27"/>
                <a:gd name="T2" fmla="*/ 36 w 15"/>
                <a:gd name="T3" fmla="*/ 64 h 27"/>
                <a:gd name="T4" fmla="*/ 22 w 15"/>
                <a:gd name="T5" fmla="*/ 9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7" name="Freeform 13">
              <a:extLst>
                <a:ext uri="{FF2B5EF4-FFF2-40B4-BE49-F238E27FC236}">
                  <a16:creationId xmlns:a16="http://schemas.microsoft.com/office/drawing/2014/main" id="{A6ACE4B5-4CAD-47F2-8BDD-D742FEB6F6D7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12 h 28"/>
                <a:gd name="T2" fmla="*/ 50 w 21"/>
                <a:gd name="T3" fmla="*/ 67 h 28"/>
                <a:gd name="T4" fmla="*/ 19 w 21"/>
                <a:gd name="T5" fmla="*/ 0 h 28"/>
                <a:gd name="T6" fmla="*/ 0 w 21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8" name="Freeform 14">
              <a:extLst>
                <a:ext uri="{FF2B5EF4-FFF2-40B4-BE49-F238E27FC236}">
                  <a16:creationId xmlns:a16="http://schemas.microsoft.com/office/drawing/2014/main" id="{7C131D99-F6A9-4613-A111-4674651D79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04" y="2148"/>
              <a:ext cx="31" cy="52"/>
            </a:xfrm>
            <a:custGeom>
              <a:avLst/>
              <a:gdLst>
                <a:gd name="T0" fmla="*/ 7 w 13"/>
                <a:gd name="T1" fmla="*/ 14 h 22"/>
                <a:gd name="T2" fmla="*/ 0 w 13"/>
                <a:gd name="T3" fmla="*/ 52 h 22"/>
                <a:gd name="T4" fmla="*/ 31 w 13"/>
                <a:gd name="T5" fmla="*/ 0 h 22"/>
                <a:gd name="T6" fmla="*/ 7 w 13"/>
                <a:gd name="T7" fmla="*/ 14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39" name="Freeform 15">
              <a:extLst>
                <a:ext uri="{FF2B5EF4-FFF2-40B4-BE49-F238E27FC236}">
                  <a16:creationId xmlns:a16="http://schemas.microsoft.com/office/drawing/2014/main" id="{BAB4DDF7-CFC6-41A0-93DF-8879A0A572DF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25 w 19"/>
                <a:gd name="T1" fmla="*/ 0 h 24"/>
                <a:gd name="T2" fmla="*/ 0 w 19"/>
                <a:gd name="T3" fmla="*/ 57 h 24"/>
                <a:gd name="T4" fmla="*/ 44 w 19"/>
                <a:gd name="T5" fmla="*/ 7 h 24"/>
                <a:gd name="T6" fmla="*/ 25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0" name="Freeform 16">
              <a:extLst>
                <a:ext uri="{FF2B5EF4-FFF2-40B4-BE49-F238E27FC236}">
                  <a16:creationId xmlns:a16="http://schemas.microsoft.com/office/drawing/2014/main" id="{378AA857-DD14-48CE-A074-0E9F1326B70F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148"/>
              <a:ext cx="47" cy="62"/>
            </a:xfrm>
            <a:custGeom>
              <a:avLst/>
              <a:gdLst>
                <a:gd name="T0" fmla="*/ 0 w 20"/>
                <a:gd name="T1" fmla="*/ 24 h 26"/>
                <a:gd name="T2" fmla="*/ 47 w 20"/>
                <a:gd name="T3" fmla="*/ 62 h 26"/>
                <a:gd name="T4" fmla="*/ 5 w 20"/>
                <a:gd name="T5" fmla="*/ 0 h 26"/>
                <a:gd name="T6" fmla="*/ 0 w 20"/>
                <a:gd name="T7" fmla="*/ 2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1" name="Freeform 17">
              <a:extLst>
                <a:ext uri="{FF2B5EF4-FFF2-40B4-BE49-F238E27FC236}">
                  <a16:creationId xmlns:a16="http://schemas.microsoft.com/office/drawing/2014/main" id="{3D3A6690-A35C-4B56-A928-4C1A85563BD5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43 w 19"/>
                <a:gd name="T1" fmla="*/ 5 h 22"/>
                <a:gd name="T2" fmla="*/ 38 w 19"/>
                <a:gd name="T3" fmla="*/ 0 h 22"/>
                <a:gd name="T4" fmla="*/ 0 w 19"/>
                <a:gd name="T5" fmla="*/ 52 h 22"/>
                <a:gd name="T6" fmla="*/ 45 w 19"/>
                <a:gd name="T7" fmla="*/ 17 h 22"/>
                <a:gd name="T8" fmla="*/ 43 w 19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2" name="Freeform 18">
              <a:extLst>
                <a:ext uri="{FF2B5EF4-FFF2-40B4-BE49-F238E27FC236}">
                  <a16:creationId xmlns:a16="http://schemas.microsoft.com/office/drawing/2014/main" id="{99164A56-51DD-4244-9335-1E40D7BEA1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21 h 17"/>
                <a:gd name="T2" fmla="*/ 40 w 17"/>
                <a:gd name="T3" fmla="*/ 40 h 17"/>
                <a:gd name="T4" fmla="*/ 0 w 17"/>
                <a:gd name="T5" fmla="*/ 0 h 17"/>
                <a:gd name="T6" fmla="*/ 0 w 17"/>
                <a:gd name="T7" fmla="*/ 2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3" name="Freeform 19">
              <a:extLst>
                <a:ext uri="{FF2B5EF4-FFF2-40B4-BE49-F238E27FC236}">
                  <a16:creationId xmlns:a16="http://schemas.microsoft.com/office/drawing/2014/main" id="{AA69C1A3-F8BE-4B44-B3F7-104B2B15C7B9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26" y="2179"/>
              <a:ext cx="40" cy="38"/>
            </a:xfrm>
            <a:custGeom>
              <a:avLst/>
              <a:gdLst>
                <a:gd name="T0" fmla="*/ 40 w 17"/>
                <a:gd name="T1" fmla="*/ 19 h 16"/>
                <a:gd name="T2" fmla="*/ 40 w 17"/>
                <a:gd name="T3" fmla="*/ 0 h 16"/>
                <a:gd name="T4" fmla="*/ 0 w 17"/>
                <a:gd name="T5" fmla="*/ 38 h 16"/>
                <a:gd name="T6" fmla="*/ 40 w 17"/>
                <a:gd name="T7" fmla="*/ 1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4" name="Freeform 20">
              <a:extLst>
                <a:ext uri="{FF2B5EF4-FFF2-40B4-BE49-F238E27FC236}">
                  <a16:creationId xmlns:a16="http://schemas.microsoft.com/office/drawing/2014/main" id="{A04914CF-E1C9-42E5-8E23-9407319280FA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17 h 10"/>
                <a:gd name="T2" fmla="*/ 38 w 16"/>
                <a:gd name="T3" fmla="*/ 24 h 10"/>
                <a:gd name="T4" fmla="*/ 0 w 16"/>
                <a:gd name="T5" fmla="*/ 0 h 10"/>
                <a:gd name="T6" fmla="*/ 0 w 16"/>
                <a:gd name="T7" fmla="*/ 1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5" name="Freeform 21">
              <a:extLst>
                <a:ext uri="{FF2B5EF4-FFF2-40B4-BE49-F238E27FC236}">
                  <a16:creationId xmlns:a16="http://schemas.microsoft.com/office/drawing/2014/main" id="{352AF0CC-229A-4A1C-8809-D5FD7567CFC1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30" y="2203"/>
              <a:ext cx="36" cy="21"/>
            </a:xfrm>
            <a:custGeom>
              <a:avLst/>
              <a:gdLst>
                <a:gd name="T0" fmla="*/ 36 w 15"/>
                <a:gd name="T1" fmla="*/ 14 h 9"/>
                <a:gd name="T2" fmla="*/ 36 w 15"/>
                <a:gd name="T3" fmla="*/ 0 h 9"/>
                <a:gd name="T4" fmla="*/ 0 w 15"/>
                <a:gd name="T5" fmla="*/ 21 h 9"/>
                <a:gd name="T6" fmla="*/ 36 w 15"/>
                <a:gd name="T7" fmla="*/ 14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6" name="Freeform 22">
              <a:extLst>
                <a:ext uri="{FF2B5EF4-FFF2-40B4-BE49-F238E27FC236}">
                  <a16:creationId xmlns:a16="http://schemas.microsoft.com/office/drawing/2014/main" id="{733EE220-BF82-462B-9B92-56C663D76FD6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7" name="Freeform 23">
              <a:extLst>
                <a:ext uri="{FF2B5EF4-FFF2-40B4-BE49-F238E27FC236}">
                  <a16:creationId xmlns:a16="http://schemas.microsoft.com/office/drawing/2014/main" id="{894AE964-700F-4167-9C29-3FE7B2608977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30" y="2219"/>
              <a:ext cx="36" cy="14"/>
            </a:xfrm>
            <a:custGeom>
              <a:avLst/>
              <a:gdLst>
                <a:gd name="T0" fmla="*/ 36 w 15"/>
                <a:gd name="T1" fmla="*/ 14 h 6"/>
                <a:gd name="T2" fmla="*/ 36 w 15"/>
                <a:gd name="T3" fmla="*/ 0 h 6"/>
                <a:gd name="T4" fmla="*/ 0 w 15"/>
                <a:gd name="T5" fmla="*/ 14 h 6"/>
                <a:gd name="T6" fmla="*/ 36 w 15"/>
                <a:gd name="T7" fmla="*/ 1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8" name="Freeform 24">
              <a:extLst>
                <a:ext uri="{FF2B5EF4-FFF2-40B4-BE49-F238E27FC236}">
                  <a16:creationId xmlns:a16="http://schemas.microsoft.com/office/drawing/2014/main" id="{8A2BB9B2-9DD2-4FDE-B1C1-4E9D3ECF8F5D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21" y="2106"/>
              <a:ext cx="33" cy="42"/>
            </a:xfrm>
            <a:custGeom>
              <a:avLst/>
              <a:gdLst>
                <a:gd name="T0" fmla="*/ 31 w 14"/>
                <a:gd name="T1" fmla="*/ 23 h 18"/>
                <a:gd name="T2" fmla="*/ 0 w 14"/>
                <a:gd name="T3" fmla="*/ 21 h 18"/>
                <a:gd name="T4" fmla="*/ 31 w 14"/>
                <a:gd name="T5" fmla="*/ 2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49" name="Freeform 25">
              <a:extLst>
                <a:ext uri="{FF2B5EF4-FFF2-40B4-BE49-F238E27FC236}">
                  <a16:creationId xmlns:a16="http://schemas.microsoft.com/office/drawing/2014/main" id="{B0C257A4-BFAC-4B83-AA13-9052F443D906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2 h 1"/>
                <a:gd name="T2" fmla="*/ 2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0" name="Freeform 26">
              <a:extLst>
                <a:ext uri="{FF2B5EF4-FFF2-40B4-BE49-F238E27FC236}">
                  <a16:creationId xmlns:a16="http://schemas.microsoft.com/office/drawing/2014/main" id="{AECB2DE9-D955-4550-960A-3D43B42320C5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33 w 14"/>
                <a:gd name="T1" fmla="*/ 22 h 18"/>
                <a:gd name="T2" fmla="*/ 0 w 14"/>
                <a:gd name="T3" fmla="*/ 22 h 18"/>
                <a:gd name="T4" fmla="*/ 33 w 14"/>
                <a:gd name="T5" fmla="*/ 2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1" name="Freeform 27">
              <a:extLst>
                <a:ext uri="{FF2B5EF4-FFF2-40B4-BE49-F238E27FC236}">
                  <a16:creationId xmlns:a16="http://schemas.microsoft.com/office/drawing/2014/main" id="{C0E3511B-620D-4DA2-B2A2-F41260933449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69" y="2084"/>
              <a:ext cx="35" cy="38"/>
            </a:xfrm>
            <a:custGeom>
              <a:avLst/>
              <a:gdLst>
                <a:gd name="T0" fmla="*/ 16 w 15"/>
                <a:gd name="T1" fmla="*/ 38 h 16"/>
                <a:gd name="T2" fmla="*/ 35 w 15"/>
                <a:gd name="T3" fmla="*/ 19 h 16"/>
                <a:gd name="T4" fmla="*/ 16 w 15"/>
                <a:gd name="T5" fmla="*/ 0 h 16"/>
                <a:gd name="T6" fmla="*/ 0 w 15"/>
                <a:gd name="T7" fmla="*/ 19 h 16"/>
                <a:gd name="T8" fmla="*/ 16 w 15"/>
                <a:gd name="T9" fmla="*/ 3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2" name="Rectangle 28">
              <a:extLst>
                <a:ext uri="{FF2B5EF4-FFF2-40B4-BE49-F238E27FC236}">
                  <a16:creationId xmlns:a16="http://schemas.microsoft.com/office/drawing/2014/main" id="{14DEB320-6769-4FE2-8BBD-F41330A1AB0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053" name="Freeform 29">
              <a:extLst>
                <a:ext uri="{FF2B5EF4-FFF2-40B4-BE49-F238E27FC236}">
                  <a16:creationId xmlns:a16="http://schemas.microsoft.com/office/drawing/2014/main" id="{FFEE6A6F-147B-41B0-8BCA-95937E8BA2A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423" y="2148"/>
              <a:ext cx="125" cy="85"/>
            </a:xfrm>
            <a:custGeom>
              <a:avLst/>
              <a:gdLst>
                <a:gd name="T0" fmla="*/ 75 w 125"/>
                <a:gd name="T1" fmla="*/ 50 h 85"/>
                <a:gd name="T2" fmla="*/ 87 w 125"/>
                <a:gd name="T3" fmla="*/ 14 h 85"/>
                <a:gd name="T4" fmla="*/ 87 w 125"/>
                <a:gd name="T5" fmla="*/ 14 h 85"/>
                <a:gd name="T6" fmla="*/ 99 w 125"/>
                <a:gd name="T7" fmla="*/ 50 h 85"/>
                <a:gd name="T8" fmla="*/ 75 w 125"/>
                <a:gd name="T9" fmla="*/ 50 h 85"/>
                <a:gd name="T10" fmla="*/ 77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3 w 125"/>
                <a:gd name="T39" fmla="*/ 85 h 85"/>
                <a:gd name="T40" fmla="*/ 70 w 125"/>
                <a:gd name="T41" fmla="*/ 62 h 85"/>
                <a:gd name="T42" fmla="*/ 101 w 125"/>
                <a:gd name="T43" fmla="*/ 62 h 85"/>
                <a:gd name="T44" fmla="*/ 110 w 125"/>
                <a:gd name="T45" fmla="*/ 85 h 85"/>
                <a:gd name="T46" fmla="*/ 125 w 125"/>
                <a:gd name="T47" fmla="*/ 85 h 85"/>
                <a:gd name="T48" fmla="*/ 96 w 125"/>
                <a:gd name="T49" fmla="*/ 0 h 85"/>
                <a:gd name="T50" fmla="*/ 77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4" name="Freeform 30">
              <a:extLst>
                <a:ext uri="{FF2B5EF4-FFF2-40B4-BE49-F238E27FC236}">
                  <a16:creationId xmlns:a16="http://schemas.microsoft.com/office/drawing/2014/main" id="{5D3A500D-EA39-4972-B233-F354F21034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40 w 34"/>
                <a:gd name="T1" fmla="*/ 61 h 36"/>
                <a:gd name="T2" fmla="*/ 24 w 34"/>
                <a:gd name="T3" fmla="*/ 0 h 36"/>
                <a:gd name="T4" fmla="*/ 0 w 34"/>
                <a:gd name="T5" fmla="*/ 0 h 36"/>
                <a:gd name="T6" fmla="*/ 0 w 34"/>
                <a:gd name="T7" fmla="*/ 85 h 36"/>
                <a:gd name="T8" fmla="*/ 14 w 34"/>
                <a:gd name="T9" fmla="*/ 85 h 36"/>
                <a:gd name="T10" fmla="*/ 14 w 34"/>
                <a:gd name="T11" fmla="*/ 12 h 36"/>
                <a:gd name="T12" fmla="*/ 33 w 34"/>
                <a:gd name="T13" fmla="*/ 85 h 36"/>
                <a:gd name="T14" fmla="*/ 47 w 34"/>
                <a:gd name="T15" fmla="*/ 85 h 36"/>
                <a:gd name="T16" fmla="*/ 66 w 34"/>
                <a:gd name="T17" fmla="*/ 12 h 36"/>
                <a:gd name="T18" fmla="*/ 66 w 34"/>
                <a:gd name="T19" fmla="*/ 85 h 36"/>
                <a:gd name="T20" fmla="*/ 80 w 34"/>
                <a:gd name="T21" fmla="*/ 85 h 36"/>
                <a:gd name="T22" fmla="*/ 80 w 34"/>
                <a:gd name="T23" fmla="*/ 0 h 36"/>
                <a:gd name="T24" fmla="*/ 54 w 34"/>
                <a:gd name="T25" fmla="*/ 0 h 36"/>
                <a:gd name="T26" fmla="*/ 40 w 34"/>
                <a:gd name="T27" fmla="*/ 61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5" name="Freeform 31">
              <a:extLst>
                <a:ext uri="{FF2B5EF4-FFF2-40B4-BE49-F238E27FC236}">
                  <a16:creationId xmlns:a16="http://schemas.microsoft.com/office/drawing/2014/main" id="{969F9059-8E3A-4FB0-950A-200833400DA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6" name="Freeform 32">
              <a:extLst>
                <a:ext uri="{FF2B5EF4-FFF2-40B4-BE49-F238E27FC236}">
                  <a16:creationId xmlns:a16="http://schemas.microsoft.com/office/drawing/2014/main" id="{EEF45DDE-1BC8-49A9-90D5-A33933A19C8D}"/>
                </a:ext>
              </a:extLst>
            </p:cNvPr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54 w 29"/>
                <a:gd name="T1" fmla="*/ 66 h 36"/>
                <a:gd name="T2" fmla="*/ 21 w 29"/>
                <a:gd name="T3" fmla="*/ 0 h 36"/>
                <a:gd name="T4" fmla="*/ 0 w 29"/>
                <a:gd name="T5" fmla="*/ 0 h 36"/>
                <a:gd name="T6" fmla="*/ 0 w 29"/>
                <a:gd name="T7" fmla="*/ 85 h 36"/>
                <a:gd name="T8" fmla="*/ 14 w 29"/>
                <a:gd name="T9" fmla="*/ 85 h 36"/>
                <a:gd name="T10" fmla="*/ 14 w 29"/>
                <a:gd name="T11" fmla="*/ 21 h 36"/>
                <a:gd name="T12" fmla="*/ 47 w 29"/>
                <a:gd name="T13" fmla="*/ 85 h 36"/>
                <a:gd name="T14" fmla="*/ 68 w 29"/>
                <a:gd name="T15" fmla="*/ 85 h 36"/>
                <a:gd name="T16" fmla="*/ 68 w 29"/>
                <a:gd name="T17" fmla="*/ 0 h 36"/>
                <a:gd name="T18" fmla="*/ 54 w 29"/>
                <a:gd name="T19" fmla="*/ 0 h 36"/>
                <a:gd name="T20" fmla="*/ 54 w 29"/>
                <a:gd name="T21" fmla="*/ 6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7" name="Freeform 33">
              <a:extLst>
                <a:ext uri="{FF2B5EF4-FFF2-40B4-BE49-F238E27FC236}">
                  <a16:creationId xmlns:a16="http://schemas.microsoft.com/office/drawing/2014/main" id="{F0251309-FEA0-465B-A9FE-2B1EF7F038E8}"/>
                </a:ext>
              </a:extLst>
            </p:cNvPr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50 w 21"/>
                <a:gd name="T1" fmla="*/ 73 h 36"/>
                <a:gd name="T2" fmla="*/ 14 w 21"/>
                <a:gd name="T3" fmla="*/ 73 h 36"/>
                <a:gd name="T4" fmla="*/ 14 w 21"/>
                <a:gd name="T5" fmla="*/ 50 h 36"/>
                <a:gd name="T6" fmla="*/ 40 w 21"/>
                <a:gd name="T7" fmla="*/ 50 h 36"/>
                <a:gd name="T8" fmla="*/ 40 w 21"/>
                <a:gd name="T9" fmla="*/ 35 h 36"/>
                <a:gd name="T10" fmla="*/ 14 w 21"/>
                <a:gd name="T11" fmla="*/ 35 h 36"/>
                <a:gd name="T12" fmla="*/ 14 w 21"/>
                <a:gd name="T13" fmla="*/ 12 h 36"/>
                <a:gd name="T14" fmla="*/ 48 w 21"/>
                <a:gd name="T15" fmla="*/ 12 h 36"/>
                <a:gd name="T16" fmla="*/ 48 w 21"/>
                <a:gd name="T17" fmla="*/ 0 h 36"/>
                <a:gd name="T18" fmla="*/ 0 w 21"/>
                <a:gd name="T19" fmla="*/ 0 h 36"/>
                <a:gd name="T20" fmla="*/ 0 w 21"/>
                <a:gd name="T21" fmla="*/ 85 h 36"/>
                <a:gd name="T22" fmla="*/ 50 w 21"/>
                <a:gd name="T23" fmla="*/ 85 h 36"/>
                <a:gd name="T24" fmla="*/ 50 w 21"/>
                <a:gd name="T25" fmla="*/ 73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8" name="Freeform 34">
              <a:extLst>
                <a:ext uri="{FF2B5EF4-FFF2-40B4-BE49-F238E27FC236}">
                  <a16:creationId xmlns:a16="http://schemas.microsoft.com/office/drawing/2014/main" id="{BEC6138C-D453-40CA-BDC8-42A182983016}"/>
                </a:ext>
              </a:extLst>
            </p:cNvPr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116 w 82"/>
                <a:gd name="T1" fmla="*/ 0 h 36"/>
                <a:gd name="T2" fmla="*/ 116 w 82"/>
                <a:gd name="T3" fmla="*/ 0 h 36"/>
                <a:gd name="T4" fmla="*/ 114 w 82"/>
                <a:gd name="T5" fmla="*/ 0 h 36"/>
                <a:gd name="T6" fmla="*/ 114 w 82"/>
                <a:gd name="T7" fmla="*/ 66 h 36"/>
                <a:gd name="T8" fmla="*/ 80 w 82"/>
                <a:gd name="T9" fmla="*/ 0 h 36"/>
                <a:gd name="T10" fmla="*/ 62 w 82"/>
                <a:gd name="T11" fmla="*/ 0 h 36"/>
                <a:gd name="T12" fmla="*/ 62 w 82"/>
                <a:gd name="T13" fmla="*/ 73 h 36"/>
                <a:gd name="T14" fmla="*/ 17 w 82"/>
                <a:gd name="T15" fmla="*/ 73 h 36"/>
                <a:gd name="T16" fmla="*/ 17 w 82"/>
                <a:gd name="T17" fmla="*/ 50 h 36"/>
                <a:gd name="T18" fmla="*/ 43 w 82"/>
                <a:gd name="T19" fmla="*/ 50 h 36"/>
                <a:gd name="T20" fmla="*/ 43 w 82"/>
                <a:gd name="T21" fmla="*/ 35 h 36"/>
                <a:gd name="T22" fmla="*/ 17 w 82"/>
                <a:gd name="T23" fmla="*/ 35 h 36"/>
                <a:gd name="T24" fmla="*/ 17 w 82"/>
                <a:gd name="T25" fmla="*/ 12 h 36"/>
                <a:gd name="T26" fmla="*/ 47 w 82"/>
                <a:gd name="T27" fmla="*/ 12 h 36"/>
                <a:gd name="T28" fmla="*/ 47 w 82"/>
                <a:gd name="T29" fmla="*/ 0 h 36"/>
                <a:gd name="T30" fmla="*/ 0 w 82"/>
                <a:gd name="T31" fmla="*/ 0 h 36"/>
                <a:gd name="T32" fmla="*/ 0 w 82"/>
                <a:gd name="T33" fmla="*/ 85 h 36"/>
                <a:gd name="T34" fmla="*/ 73 w 82"/>
                <a:gd name="T35" fmla="*/ 85 h 36"/>
                <a:gd name="T36" fmla="*/ 73 w 82"/>
                <a:gd name="T37" fmla="*/ 85 h 36"/>
                <a:gd name="T38" fmla="*/ 73 w 82"/>
                <a:gd name="T39" fmla="*/ 21 h 36"/>
                <a:gd name="T40" fmla="*/ 109 w 82"/>
                <a:gd name="T41" fmla="*/ 85 h 36"/>
                <a:gd name="T42" fmla="*/ 128 w 82"/>
                <a:gd name="T43" fmla="*/ 85 h 36"/>
                <a:gd name="T44" fmla="*/ 128 w 82"/>
                <a:gd name="T45" fmla="*/ 12 h 36"/>
                <a:gd name="T46" fmla="*/ 154 w 82"/>
                <a:gd name="T47" fmla="*/ 12 h 36"/>
                <a:gd name="T48" fmla="*/ 154 w 82"/>
                <a:gd name="T49" fmla="*/ 85 h 36"/>
                <a:gd name="T50" fmla="*/ 168 w 82"/>
                <a:gd name="T51" fmla="*/ 85 h 36"/>
                <a:gd name="T52" fmla="*/ 168 w 82"/>
                <a:gd name="T53" fmla="*/ 12 h 36"/>
                <a:gd name="T54" fmla="*/ 194 w 82"/>
                <a:gd name="T55" fmla="*/ 12 h 36"/>
                <a:gd name="T56" fmla="*/ 194 w 82"/>
                <a:gd name="T57" fmla="*/ 0 h 36"/>
                <a:gd name="T58" fmla="*/ 116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59" name="Freeform 35">
              <a:extLst>
                <a:ext uri="{FF2B5EF4-FFF2-40B4-BE49-F238E27FC236}">
                  <a16:creationId xmlns:a16="http://schemas.microsoft.com/office/drawing/2014/main" id="{BBBA916D-7624-4714-AC95-322804EC82F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874" y="2148"/>
              <a:ext cx="120" cy="85"/>
            </a:xfrm>
            <a:custGeom>
              <a:avLst/>
              <a:gdLst>
                <a:gd name="T0" fmla="*/ 75 w 51"/>
                <a:gd name="T1" fmla="*/ 35 h 36"/>
                <a:gd name="T2" fmla="*/ 75 w 51"/>
                <a:gd name="T3" fmla="*/ 35 h 36"/>
                <a:gd name="T4" fmla="*/ 75 w 51"/>
                <a:gd name="T5" fmla="*/ 12 h 36"/>
                <a:gd name="T6" fmla="*/ 87 w 51"/>
                <a:gd name="T7" fmla="*/ 12 h 36"/>
                <a:gd name="T8" fmla="*/ 104 w 51"/>
                <a:gd name="T9" fmla="*/ 24 h 36"/>
                <a:gd name="T10" fmla="*/ 87 w 51"/>
                <a:gd name="T11" fmla="*/ 35 h 36"/>
                <a:gd name="T12" fmla="*/ 75 w 51"/>
                <a:gd name="T13" fmla="*/ 35 h 36"/>
                <a:gd name="T14" fmla="*/ 111 w 51"/>
                <a:gd name="T15" fmla="*/ 43 h 36"/>
                <a:gd name="T16" fmla="*/ 118 w 51"/>
                <a:gd name="T17" fmla="*/ 24 h 36"/>
                <a:gd name="T18" fmla="*/ 111 w 51"/>
                <a:gd name="T19" fmla="*/ 7 h 36"/>
                <a:gd name="T20" fmla="*/ 85 w 51"/>
                <a:gd name="T21" fmla="*/ 0 h 36"/>
                <a:gd name="T22" fmla="*/ 61 w 51"/>
                <a:gd name="T23" fmla="*/ 0 h 36"/>
                <a:gd name="T24" fmla="*/ 61 w 51"/>
                <a:gd name="T25" fmla="*/ 35 h 36"/>
                <a:gd name="T26" fmla="*/ 61 w 51"/>
                <a:gd name="T27" fmla="*/ 35 h 36"/>
                <a:gd name="T28" fmla="*/ 61 w 51"/>
                <a:gd name="T29" fmla="*/ 73 h 36"/>
                <a:gd name="T30" fmla="*/ 16 w 51"/>
                <a:gd name="T31" fmla="*/ 73 h 36"/>
                <a:gd name="T32" fmla="*/ 16 w 51"/>
                <a:gd name="T33" fmla="*/ 50 h 36"/>
                <a:gd name="T34" fmla="*/ 42 w 51"/>
                <a:gd name="T35" fmla="*/ 50 h 36"/>
                <a:gd name="T36" fmla="*/ 42 w 51"/>
                <a:gd name="T37" fmla="*/ 35 h 36"/>
                <a:gd name="T38" fmla="*/ 16 w 51"/>
                <a:gd name="T39" fmla="*/ 35 h 36"/>
                <a:gd name="T40" fmla="*/ 16 w 51"/>
                <a:gd name="T41" fmla="*/ 12 h 36"/>
                <a:gd name="T42" fmla="*/ 47 w 51"/>
                <a:gd name="T43" fmla="*/ 12 h 36"/>
                <a:gd name="T44" fmla="*/ 47 w 51"/>
                <a:gd name="T45" fmla="*/ 0 h 36"/>
                <a:gd name="T46" fmla="*/ 0 w 51"/>
                <a:gd name="T47" fmla="*/ 0 h 36"/>
                <a:gd name="T48" fmla="*/ 0 w 51"/>
                <a:gd name="T49" fmla="*/ 85 h 36"/>
                <a:gd name="T50" fmla="*/ 75 w 51"/>
                <a:gd name="T51" fmla="*/ 85 h 36"/>
                <a:gd name="T52" fmla="*/ 75 w 51"/>
                <a:gd name="T53" fmla="*/ 50 h 36"/>
                <a:gd name="T54" fmla="*/ 82 w 51"/>
                <a:gd name="T55" fmla="*/ 50 h 36"/>
                <a:gd name="T56" fmla="*/ 104 w 51"/>
                <a:gd name="T57" fmla="*/ 85 h 36"/>
                <a:gd name="T58" fmla="*/ 120 w 51"/>
                <a:gd name="T59" fmla="*/ 85 h 36"/>
                <a:gd name="T60" fmla="*/ 99 w 51"/>
                <a:gd name="T61" fmla="*/ 47 h 36"/>
                <a:gd name="T62" fmla="*/ 111 w 51"/>
                <a:gd name="T63" fmla="*/ 4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0" name="Freeform 36">
              <a:extLst>
                <a:ext uri="{FF2B5EF4-FFF2-40B4-BE49-F238E27FC236}">
                  <a16:creationId xmlns:a16="http://schemas.microsoft.com/office/drawing/2014/main" id="{9AF6C799-4718-4580-8052-BBEAEAB0726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76 w 51"/>
                <a:gd name="T1" fmla="*/ 35 h 36"/>
                <a:gd name="T2" fmla="*/ 76 w 51"/>
                <a:gd name="T3" fmla="*/ 35 h 36"/>
                <a:gd name="T4" fmla="*/ 76 w 51"/>
                <a:gd name="T5" fmla="*/ 12 h 36"/>
                <a:gd name="T6" fmla="*/ 88 w 51"/>
                <a:gd name="T7" fmla="*/ 12 h 36"/>
                <a:gd name="T8" fmla="*/ 102 w 51"/>
                <a:gd name="T9" fmla="*/ 24 h 36"/>
                <a:gd name="T10" fmla="*/ 88 w 51"/>
                <a:gd name="T11" fmla="*/ 35 h 36"/>
                <a:gd name="T12" fmla="*/ 76 w 51"/>
                <a:gd name="T13" fmla="*/ 35 h 36"/>
                <a:gd name="T14" fmla="*/ 109 w 51"/>
                <a:gd name="T15" fmla="*/ 43 h 36"/>
                <a:gd name="T16" fmla="*/ 119 w 51"/>
                <a:gd name="T17" fmla="*/ 24 h 36"/>
                <a:gd name="T18" fmla="*/ 109 w 51"/>
                <a:gd name="T19" fmla="*/ 7 h 36"/>
                <a:gd name="T20" fmla="*/ 85 w 51"/>
                <a:gd name="T21" fmla="*/ 0 h 36"/>
                <a:gd name="T22" fmla="*/ 59 w 51"/>
                <a:gd name="T23" fmla="*/ 0 h 36"/>
                <a:gd name="T24" fmla="*/ 59 w 51"/>
                <a:gd name="T25" fmla="*/ 35 h 36"/>
                <a:gd name="T26" fmla="*/ 59 w 51"/>
                <a:gd name="T27" fmla="*/ 35 h 36"/>
                <a:gd name="T28" fmla="*/ 59 w 51"/>
                <a:gd name="T29" fmla="*/ 73 h 36"/>
                <a:gd name="T30" fmla="*/ 14 w 51"/>
                <a:gd name="T31" fmla="*/ 73 h 36"/>
                <a:gd name="T32" fmla="*/ 14 w 51"/>
                <a:gd name="T33" fmla="*/ 50 h 36"/>
                <a:gd name="T34" fmla="*/ 40 w 51"/>
                <a:gd name="T35" fmla="*/ 50 h 36"/>
                <a:gd name="T36" fmla="*/ 40 w 51"/>
                <a:gd name="T37" fmla="*/ 35 h 36"/>
                <a:gd name="T38" fmla="*/ 14 w 51"/>
                <a:gd name="T39" fmla="*/ 35 h 36"/>
                <a:gd name="T40" fmla="*/ 14 w 51"/>
                <a:gd name="T41" fmla="*/ 12 h 36"/>
                <a:gd name="T42" fmla="*/ 47 w 51"/>
                <a:gd name="T43" fmla="*/ 12 h 36"/>
                <a:gd name="T44" fmla="*/ 47 w 51"/>
                <a:gd name="T45" fmla="*/ 0 h 36"/>
                <a:gd name="T46" fmla="*/ 0 w 51"/>
                <a:gd name="T47" fmla="*/ 0 h 36"/>
                <a:gd name="T48" fmla="*/ 0 w 51"/>
                <a:gd name="T49" fmla="*/ 85 h 36"/>
                <a:gd name="T50" fmla="*/ 76 w 51"/>
                <a:gd name="T51" fmla="*/ 85 h 36"/>
                <a:gd name="T52" fmla="*/ 76 w 51"/>
                <a:gd name="T53" fmla="*/ 50 h 36"/>
                <a:gd name="T54" fmla="*/ 83 w 51"/>
                <a:gd name="T55" fmla="*/ 50 h 36"/>
                <a:gd name="T56" fmla="*/ 104 w 51"/>
                <a:gd name="T57" fmla="*/ 85 h 36"/>
                <a:gd name="T58" fmla="*/ 121 w 51"/>
                <a:gd name="T59" fmla="*/ 85 h 36"/>
                <a:gd name="T60" fmla="*/ 97 w 51"/>
                <a:gd name="T61" fmla="*/ 47 h 36"/>
                <a:gd name="T62" fmla="*/ 109 w 51"/>
                <a:gd name="T63" fmla="*/ 4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1" name="Freeform 37">
              <a:extLst>
                <a:ext uri="{FF2B5EF4-FFF2-40B4-BE49-F238E27FC236}">
                  <a16:creationId xmlns:a16="http://schemas.microsoft.com/office/drawing/2014/main" id="{1A68D6A0-2749-497F-B8F4-0F66E4C65FA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28 w 25"/>
                <a:gd name="T1" fmla="*/ 38 h 36"/>
                <a:gd name="T2" fmla="*/ 17 w 25"/>
                <a:gd name="T3" fmla="*/ 38 h 36"/>
                <a:gd name="T4" fmla="*/ 17 w 25"/>
                <a:gd name="T5" fmla="*/ 12 h 36"/>
                <a:gd name="T6" fmla="*/ 28 w 25"/>
                <a:gd name="T7" fmla="*/ 12 h 36"/>
                <a:gd name="T8" fmla="*/ 42 w 25"/>
                <a:gd name="T9" fmla="*/ 26 h 36"/>
                <a:gd name="T10" fmla="*/ 28 w 25"/>
                <a:gd name="T11" fmla="*/ 38 h 36"/>
                <a:gd name="T12" fmla="*/ 50 w 25"/>
                <a:gd name="T13" fmla="*/ 7 h 36"/>
                <a:gd name="T14" fmla="*/ 26 w 25"/>
                <a:gd name="T15" fmla="*/ 0 h 36"/>
                <a:gd name="T16" fmla="*/ 0 w 25"/>
                <a:gd name="T17" fmla="*/ 0 h 36"/>
                <a:gd name="T18" fmla="*/ 0 w 25"/>
                <a:gd name="T19" fmla="*/ 50 h 36"/>
                <a:gd name="T20" fmla="*/ 0 w 25"/>
                <a:gd name="T21" fmla="*/ 85 h 36"/>
                <a:gd name="T22" fmla="*/ 17 w 25"/>
                <a:gd name="T23" fmla="*/ 85 h 36"/>
                <a:gd name="T24" fmla="*/ 17 w 25"/>
                <a:gd name="T25" fmla="*/ 50 h 36"/>
                <a:gd name="T26" fmla="*/ 26 w 25"/>
                <a:gd name="T27" fmla="*/ 50 h 36"/>
                <a:gd name="T28" fmla="*/ 50 w 25"/>
                <a:gd name="T29" fmla="*/ 43 h 36"/>
                <a:gd name="T30" fmla="*/ 59 w 25"/>
                <a:gd name="T31" fmla="*/ 26 h 36"/>
                <a:gd name="T32" fmla="*/ 50 w 25"/>
                <a:gd name="T33" fmla="*/ 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2" name="Freeform 38">
              <a:extLst>
                <a:ext uri="{FF2B5EF4-FFF2-40B4-BE49-F238E27FC236}">
                  <a16:creationId xmlns:a16="http://schemas.microsoft.com/office/drawing/2014/main" id="{81109A31-6FDA-47C1-A4A7-F7562E7141AD}"/>
                </a:ext>
              </a:extLst>
            </p:cNvPr>
            <p:cNvSpPr>
              <a:spLocks/>
            </p:cNvSpPr>
            <p:nvPr/>
          </p:nvSpPr>
          <p:spPr bwMode="black">
            <a:xfrm>
              <a:off x="2578" y="2146"/>
              <a:ext cx="55" cy="87"/>
            </a:xfrm>
            <a:custGeom>
              <a:avLst/>
              <a:gdLst>
                <a:gd name="T0" fmla="*/ 33 w 23"/>
                <a:gd name="T1" fmla="*/ 38 h 37"/>
                <a:gd name="T2" fmla="*/ 14 w 23"/>
                <a:gd name="T3" fmla="*/ 24 h 37"/>
                <a:gd name="T4" fmla="*/ 31 w 23"/>
                <a:gd name="T5" fmla="*/ 12 h 37"/>
                <a:gd name="T6" fmla="*/ 50 w 23"/>
                <a:gd name="T7" fmla="*/ 16 h 37"/>
                <a:gd name="T8" fmla="*/ 50 w 23"/>
                <a:gd name="T9" fmla="*/ 5 h 37"/>
                <a:gd name="T10" fmla="*/ 31 w 23"/>
                <a:gd name="T11" fmla="*/ 0 h 37"/>
                <a:gd name="T12" fmla="*/ 0 w 23"/>
                <a:gd name="T13" fmla="*/ 26 h 37"/>
                <a:gd name="T14" fmla="*/ 24 w 23"/>
                <a:gd name="T15" fmla="*/ 49 h 37"/>
                <a:gd name="T16" fmla="*/ 41 w 23"/>
                <a:gd name="T17" fmla="*/ 63 h 37"/>
                <a:gd name="T18" fmla="*/ 24 w 23"/>
                <a:gd name="T19" fmla="*/ 75 h 37"/>
                <a:gd name="T20" fmla="*/ 0 w 23"/>
                <a:gd name="T21" fmla="*/ 71 h 37"/>
                <a:gd name="T22" fmla="*/ 0 w 23"/>
                <a:gd name="T23" fmla="*/ 82 h 37"/>
                <a:gd name="T24" fmla="*/ 22 w 23"/>
                <a:gd name="T25" fmla="*/ 87 h 37"/>
                <a:gd name="T26" fmla="*/ 55 w 23"/>
                <a:gd name="T27" fmla="*/ 63 h 37"/>
                <a:gd name="T28" fmla="*/ 33 w 23"/>
                <a:gd name="T29" fmla="*/ 38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063" name="Freeform 39">
              <a:extLst>
                <a:ext uri="{FF2B5EF4-FFF2-40B4-BE49-F238E27FC236}">
                  <a16:creationId xmlns:a16="http://schemas.microsoft.com/office/drawing/2014/main" id="{3D232F39-60B1-48ED-99E3-43A8C2D584F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14 w 15"/>
                <a:gd name="T1" fmla="*/ 17 h 15"/>
                <a:gd name="T2" fmla="*/ 14 w 15"/>
                <a:gd name="T3" fmla="*/ 12 h 15"/>
                <a:gd name="T4" fmla="*/ 19 w 15"/>
                <a:gd name="T5" fmla="*/ 12 h 15"/>
                <a:gd name="T6" fmla="*/ 24 w 15"/>
                <a:gd name="T7" fmla="*/ 14 h 15"/>
                <a:gd name="T8" fmla="*/ 19 w 15"/>
                <a:gd name="T9" fmla="*/ 17 h 15"/>
                <a:gd name="T10" fmla="*/ 14 w 15"/>
                <a:gd name="T11" fmla="*/ 17 h 15"/>
                <a:gd name="T12" fmla="*/ 14 w 15"/>
                <a:gd name="T13" fmla="*/ 19 h 15"/>
                <a:gd name="T14" fmla="*/ 19 w 15"/>
                <a:gd name="T15" fmla="*/ 19 h 15"/>
                <a:gd name="T16" fmla="*/ 24 w 15"/>
                <a:gd name="T17" fmla="*/ 29 h 15"/>
                <a:gd name="T18" fmla="*/ 26 w 15"/>
                <a:gd name="T19" fmla="*/ 29 h 15"/>
                <a:gd name="T20" fmla="*/ 22 w 15"/>
                <a:gd name="T21" fmla="*/ 19 h 15"/>
                <a:gd name="T22" fmla="*/ 26 w 15"/>
                <a:gd name="T23" fmla="*/ 14 h 15"/>
                <a:gd name="T24" fmla="*/ 19 w 15"/>
                <a:gd name="T25" fmla="*/ 10 h 15"/>
                <a:gd name="T26" fmla="*/ 12 w 15"/>
                <a:gd name="T27" fmla="*/ 10 h 15"/>
                <a:gd name="T28" fmla="*/ 12 w 15"/>
                <a:gd name="T29" fmla="*/ 29 h 15"/>
                <a:gd name="T30" fmla="*/ 14 w 15"/>
                <a:gd name="T31" fmla="*/ 29 h 15"/>
                <a:gd name="T32" fmla="*/ 14 w 15"/>
                <a:gd name="T33" fmla="*/ 19 h 15"/>
                <a:gd name="T34" fmla="*/ 19 w 15"/>
                <a:gd name="T35" fmla="*/ 36 h 15"/>
                <a:gd name="T36" fmla="*/ 36 w 15"/>
                <a:gd name="T37" fmla="*/ 19 h 15"/>
                <a:gd name="T38" fmla="*/ 19 w 15"/>
                <a:gd name="T39" fmla="*/ 0 h 15"/>
                <a:gd name="T40" fmla="*/ 0 w 15"/>
                <a:gd name="T41" fmla="*/ 19 h 15"/>
                <a:gd name="T42" fmla="*/ 19 w 15"/>
                <a:gd name="T43" fmla="*/ 36 h 15"/>
                <a:gd name="T44" fmla="*/ 5 w 15"/>
                <a:gd name="T45" fmla="*/ 19 h 15"/>
                <a:gd name="T46" fmla="*/ 19 w 15"/>
                <a:gd name="T47" fmla="*/ 5 h 15"/>
                <a:gd name="T48" fmla="*/ 34 w 15"/>
                <a:gd name="T49" fmla="*/ 19 h 15"/>
                <a:gd name="T50" fmla="*/ 19 w 15"/>
                <a:gd name="T51" fmla="*/ 34 h 15"/>
                <a:gd name="T52" fmla="*/ 5 w 15"/>
                <a:gd name="T53" fmla="*/ 19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028" name="Line 42">
            <a:extLst>
              <a:ext uri="{FF2B5EF4-FFF2-40B4-BE49-F238E27FC236}">
                <a16:creationId xmlns:a16="http://schemas.microsoft.com/office/drawing/2014/main" id="{BFCC7DFA-4B14-4903-94CB-C9F05A23D51D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0" y="6172200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sp>
        <p:nvSpPr>
          <p:cNvPr id="1470470" name="Rectangle 6">
            <a:extLst>
              <a:ext uri="{FF2B5EF4-FFF2-40B4-BE49-F238E27FC236}">
                <a16:creationId xmlns:a16="http://schemas.microsoft.com/office/drawing/2014/main" id="{1E4E46AF-C595-41E6-8C47-FF66B0C2A0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55613" y="1600200"/>
            <a:ext cx="7543800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70471" name="Rectangle 7">
            <a:extLst>
              <a:ext uri="{FF2B5EF4-FFF2-40B4-BE49-F238E27FC236}">
                <a16:creationId xmlns:a16="http://schemas.microsoft.com/office/drawing/2014/main" id="{6C927586-6540-433F-945A-4291E988D7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5613" y="952500"/>
            <a:ext cx="7543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1" name="Line 40">
            <a:extLst>
              <a:ext uri="{FF2B5EF4-FFF2-40B4-BE49-F238E27FC236}">
                <a16:creationId xmlns:a16="http://schemas.microsoft.com/office/drawing/2014/main" id="{6CE00A2D-3A99-4FA8-B37B-137943372E45}"/>
              </a:ext>
            </a:extLst>
          </p:cNvPr>
          <p:cNvSpPr>
            <a:spLocks noChangeShapeType="1"/>
          </p:cNvSpPr>
          <p:nvPr userDrawn="1"/>
        </p:nvSpPr>
        <p:spPr bwMode="gray">
          <a:xfrm>
            <a:off x="0" y="2166938"/>
            <a:ext cx="91440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1470524" name="Picture 60" descr="PED10d008_96">
            <a:extLst>
              <a:ext uri="{FF2B5EF4-FFF2-40B4-BE49-F238E27FC236}">
                <a16:creationId xmlns:a16="http://schemas.microsoft.com/office/drawing/2014/main" id="{E141BAA9-E841-4798-82FD-9AAF093C48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2338"/>
            <a:ext cx="9144000" cy="399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7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47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7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70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70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70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70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70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047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0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047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0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047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0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047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0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047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704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7047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70471" grpId="0"/>
    </p:bldLst>
  </p:timing>
  <p:txStyles>
    <p:title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3000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tx2"/>
        </a:buClr>
        <a:buFont typeface="Wingdings" panose="05000000000000000000" pitchFamily="2" charset="2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purple_large_segue_bar">
            <a:extLst>
              <a:ext uri="{FF2B5EF4-FFF2-40B4-BE49-F238E27FC236}">
                <a16:creationId xmlns:a16="http://schemas.microsoft.com/office/drawing/2014/main" id="{D30A6228-B2F1-4678-967B-FEB0D966F9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09538"/>
            <a:ext cx="9153525" cy="65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3">
            <a:extLst>
              <a:ext uri="{FF2B5EF4-FFF2-40B4-BE49-F238E27FC236}">
                <a16:creationId xmlns:a16="http://schemas.microsoft.com/office/drawing/2014/main" id="{431C57E7-1D73-4737-B661-8B8BCAA6CC4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9525" y="4513263"/>
            <a:ext cx="9153525" cy="2232025"/>
            <a:chOff x="0" y="2598"/>
            <a:chExt cx="5760" cy="1290"/>
          </a:xfrm>
        </p:grpSpPr>
        <p:sp>
          <p:nvSpPr>
            <p:cNvPr id="3077" name="Rectangle 4">
              <a:extLst>
                <a:ext uri="{FF2B5EF4-FFF2-40B4-BE49-F238E27FC236}">
                  <a16:creationId xmlns:a16="http://schemas.microsoft.com/office/drawing/2014/main" id="{B0EE6F33-1E08-41C1-A1A8-EC46DC1A9FA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2598"/>
              <a:ext cx="5760" cy="1290"/>
            </a:xfrm>
            <a:prstGeom prst="rect">
              <a:avLst/>
            </a:prstGeom>
            <a:solidFill>
              <a:srgbClr val="3A3A6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078" name="Line 5">
              <a:extLst>
                <a:ext uri="{FF2B5EF4-FFF2-40B4-BE49-F238E27FC236}">
                  <a16:creationId xmlns:a16="http://schemas.microsoft.com/office/drawing/2014/main" id="{A331BB38-CA82-44D7-BA86-9303B6EA1A76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0" y="2598"/>
              <a:ext cx="576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3079" name="Line 6">
              <a:extLst>
                <a:ext uri="{FF2B5EF4-FFF2-40B4-BE49-F238E27FC236}">
                  <a16:creationId xmlns:a16="http://schemas.microsoft.com/office/drawing/2014/main" id="{F417CB02-E15F-482C-93AC-47099AA8DB68}"/>
                </a:ext>
              </a:extLst>
            </p:cNvPr>
            <p:cNvSpPr>
              <a:spLocks noChangeShapeType="1"/>
            </p:cNvSpPr>
            <p:nvPr userDrawn="1"/>
          </p:nvSpPr>
          <p:spPr bwMode="gray">
            <a:xfrm>
              <a:off x="0" y="3888"/>
              <a:ext cx="576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595399" name="Rectangle 7">
            <a:extLst>
              <a:ext uri="{FF2B5EF4-FFF2-40B4-BE49-F238E27FC236}">
                <a16:creationId xmlns:a16="http://schemas.microsoft.com/office/drawing/2014/main" id="{7EA68952-FC46-4288-8B27-B499622AF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3619500"/>
            <a:ext cx="7543800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Segue Slide (No Photo)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5399" grpId="0"/>
    </p:bld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bg1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1" descr="purple_thin">
            <a:extLst>
              <a:ext uri="{FF2B5EF4-FFF2-40B4-BE49-F238E27FC236}">
                <a16:creationId xmlns:a16="http://schemas.microsoft.com/office/drawing/2014/main" id="{16352C6C-290F-41C4-B50D-2B9EC074AE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11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05AAF118-7805-4252-B39F-5F7C0A86C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684213"/>
            <a:ext cx="8229600" cy="55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Content Slide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FDC717F7-A2FC-4490-A9DB-1E1241596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736725"/>
            <a:ext cx="8229600" cy="18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29862" name="Rectangle 6">
            <a:extLst>
              <a:ext uri="{FF2B5EF4-FFF2-40B4-BE49-F238E27FC236}">
                <a16:creationId xmlns:a16="http://schemas.microsoft.com/office/drawing/2014/main" id="{26FC00DD-F2DF-41D2-91C6-0F5AB6F80BA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6200" y="6477000"/>
            <a:ext cx="466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900">
                <a:solidFill>
                  <a:srgbClr val="414636"/>
                </a:solidFill>
              </a:defRPr>
            </a:lvl1pPr>
          </a:lstStyle>
          <a:p>
            <a:fld id="{9918167B-CC41-4EA9-9514-785F065B44D7}" type="slidenum">
              <a:rPr lang="en-US" altLang="en-US"/>
              <a:pPr/>
              <a:t>‹#›</a:t>
            </a:fld>
            <a:endParaRPr lang="en-US" altLang="en-US" dirty="0"/>
          </a:p>
        </p:txBody>
      </p:sp>
      <p:grpSp>
        <p:nvGrpSpPr>
          <p:cNvPr id="4102" name="Group 8">
            <a:extLst>
              <a:ext uri="{FF2B5EF4-FFF2-40B4-BE49-F238E27FC236}">
                <a16:creationId xmlns:a16="http://schemas.microsoft.com/office/drawing/2014/main" id="{BEE0BB93-F883-4FDD-A846-BAD52250FC6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6669088" y="6400800"/>
            <a:ext cx="1989137" cy="223838"/>
            <a:chOff x="2205" y="2084"/>
            <a:chExt cx="1349" cy="152"/>
          </a:xfrm>
        </p:grpSpPr>
        <p:sp>
          <p:nvSpPr>
            <p:cNvPr id="4105" name="Freeform 9">
              <a:extLst>
                <a:ext uri="{FF2B5EF4-FFF2-40B4-BE49-F238E27FC236}">
                  <a16:creationId xmlns:a16="http://schemas.microsoft.com/office/drawing/2014/main" id="{4064F59F-4D0F-40E8-A8EC-4548D1D3C0B9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95" y="2127"/>
              <a:ext cx="21" cy="71"/>
            </a:xfrm>
            <a:custGeom>
              <a:avLst/>
              <a:gdLst>
                <a:gd name="T0" fmla="*/ 9 w 9"/>
                <a:gd name="T1" fmla="*/ 2 h 30"/>
                <a:gd name="T2" fmla="*/ 5 w 9"/>
                <a:gd name="T3" fmla="*/ 0 h 30"/>
                <a:gd name="T4" fmla="*/ 0 w 9"/>
                <a:gd name="T5" fmla="*/ 71 h 30"/>
                <a:gd name="T6" fmla="*/ 19 w 9"/>
                <a:gd name="T7" fmla="*/ 21 h 30"/>
                <a:gd name="T8" fmla="*/ 9 w 9"/>
                <a:gd name="T9" fmla="*/ 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6"/>
                    <a:pt x="7" y="3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6" name="Freeform 10">
              <a:extLst>
                <a:ext uri="{FF2B5EF4-FFF2-40B4-BE49-F238E27FC236}">
                  <a16:creationId xmlns:a16="http://schemas.microsoft.com/office/drawing/2014/main" id="{5CB4FF8C-D05A-4A6F-95D5-00AC2741D5D1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76" y="2122"/>
              <a:ext cx="21" cy="76"/>
            </a:xfrm>
            <a:custGeom>
              <a:avLst/>
              <a:gdLst>
                <a:gd name="T0" fmla="*/ 0 w 9"/>
                <a:gd name="T1" fmla="*/ 2 h 32"/>
                <a:gd name="T2" fmla="*/ 9 w 9"/>
                <a:gd name="T3" fmla="*/ 76 h 32"/>
                <a:gd name="T4" fmla="*/ 21 w 9"/>
                <a:gd name="T5" fmla="*/ 2 h 32"/>
                <a:gd name="T6" fmla="*/ 0 w 9"/>
                <a:gd name="T7" fmla="*/ 2 h 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" h="32">
                  <a:moveTo>
                    <a:pt x="0" y="1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7" name="Freeform 11">
              <a:extLst>
                <a:ext uri="{FF2B5EF4-FFF2-40B4-BE49-F238E27FC236}">
                  <a16:creationId xmlns:a16="http://schemas.microsoft.com/office/drawing/2014/main" id="{6804340A-4F70-4609-AAC3-5334407AAB62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57" y="2127"/>
              <a:ext cx="21" cy="71"/>
            </a:xfrm>
            <a:custGeom>
              <a:avLst/>
              <a:gdLst>
                <a:gd name="T0" fmla="*/ 9 w 9"/>
                <a:gd name="T1" fmla="*/ 2 h 30"/>
                <a:gd name="T2" fmla="*/ 2 w 9"/>
                <a:gd name="T3" fmla="*/ 21 h 30"/>
                <a:gd name="T4" fmla="*/ 21 w 9"/>
                <a:gd name="T5" fmla="*/ 71 h 30"/>
                <a:gd name="T6" fmla="*/ 16 w 9"/>
                <a:gd name="T7" fmla="*/ 0 h 30"/>
                <a:gd name="T8" fmla="*/ 9 w 9"/>
                <a:gd name="T9" fmla="*/ 2 h 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" h="30">
                  <a:moveTo>
                    <a:pt x="4" y="1"/>
                  </a:moveTo>
                  <a:cubicBezTo>
                    <a:pt x="2" y="3"/>
                    <a:pt x="0" y="6"/>
                    <a:pt x="1" y="9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0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8" name="Freeform 12">
              <a:extLst>
                <a:ext uri="{FF2B5EF4-FFF2-40B4-BE49-F238E27FC236}">
                  <a16:creationId xmlns:a16="http://schemas.microsoft.com/office/drawing/2014/main" id="{81656B7A-679D-446F-BE14-DD8756A90D18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31" y="2136"/>
              <a:ext cx="36" cy="64"/>
            </a:xfrm>
            <a:custGeom>
              <a:avLst/>
              <a:gdLst>
                <a:gd name="T0" fmla="*/ 0 w 15"/>
                <a:gd name="T1" fmla="*/ 0 h 27"/>
                <a:gd name="T2" fmla="*/ 36 w 15"/>
                <a:gd name="T3" fmla="*/ 64 h 27"/>
                <a:gd name="T4" fmla="*/ 22 w 15"/>
                <a:gd name="T5" fmla="*/ 9 h 27"/>
                <a:gd name="T6" fmla="*/ 0 w 15"/>
                <a:gd name="T7" fmla="*/ 0 h 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7">
                  <a:moveTo>
                    <a:pt x="0" y="0"/>
                  </a:moveTo>
                  <a:cubicBezTo>
                    <a:pt x="5" y="9"/>
                    <a:pt x="10" y="18"/>
                    <a:pt x="15" y="27"/>
                  </a:cubicBezTo>
                  <a:cubicBezTo>
                    <a:pt x="14" y="19"/>
                    <a:pt x="12" y="7"/>
                    <a:pt x="9" y="4"/>
                  </a:cubicBezTo>
                  <a:cubicBezTo>
                    <a:pt x="6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09" name="Freeform 13">
              <a:extLst>
                <a:ext uri="{FF2B5EF4-FFF2-40B4-BE49-F238E27FC236}">
                  <a16:creationId xmlns:a16="http://schemas.microsoft.com/office/drawing/2014/main" id="{8F02EE3E-7D52-4FDC-A6EC-50AD3485AC58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10" y="2136"/>
              <a:ext cx="50" cy="67"/>
            </a:xfrm>
            <a:custGeom>
              <a:avLst/>
              <a:gdLst>
                <a:gd name="T0" fmla="*/ 0 w 21"/>
                <a:gd name="T1" fmla="*/ 12 h 28"/>
                <a:gd name="T2" fmla="*/ 50 w 21"/>
                <a:gd name="T3" fmla="*/ 67 h 28"/>
                <a:gd name="T4" fmla="*/ 19 w 21"/>
                <a:gd name="T5" fmla="*/ 0 h 28"/>
                <a:gd name="T6" fmla="*/ 0 w 21"/>
                <a:gd name="T7" fmla="*/ 12 h 2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" h="28">
                  <a:moveTo>
                    <a:pt x="0" y="5"/>
                  </a:moveTo>
                  <a:cubicBezTo>
                    <a:pt x="21" y="28"/>
                    <a:pt x="21" y="28"/>
                    <a:pt x="21" y="28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5" y="0"/>
                    <a:pt x="2" y="2"/>
                    <a:pt x="0" y="5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0" name="Freeform 14">
              <a:extLst>
                <a:ext uri="{FF2B5EF4-FFF2-40B4-BE49-F238E27FC236}">
                  <a16:creationId xmlns:a16="http://schemas.microsoft.com/office/drawing/2014/main" id="{0A057ABE-55EB-44C9-A744-8A05128ED70B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04" y="2148"/>
              <a:ext cx="31" cy="52"/>
            </a:xfrm>
            <a:custGeom>
              <a:avLst/>
              <a:gdLst>
                <a:gd name="T0" fmla="*/ 7 w 13"/>
                <a:gd name="T1" fmla="*/ 14 h 22"/>
                <a:gd name="T2" fmla="*/ 0 w 13"/>
                <a:gd name="T3" fmla="*/ 52 h 22"/>
                <a:gd name="T4" fmla="*/ 31 w 13"/>
                <a:gd name="T5" fmla="*/ 0 h 22"/>
                <a:gd name="T6" fmla="*/ 7 w 13"/>
                <a:gd name="T7" fmla="*/ 14 h 2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22">
                  <a:moveTo>
                    <a:pt x="3" y="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4" y="15"/>
                    <a:pt x="9" y="7"/>
                    <a:pt x="13" y="0"/>
                  </a:cubicBezTo>
                  <a:cubicBezTo>
                    <a:pt x="9" y="0"/>
                    <a:pt x="5" y="1"/>
                    <a:pt x="3" y="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1" name="Freeform 15">
              <a:extLst>
                <a:ext uri="{FF2B5EF4-FFF2-40B4-BE49-F238E27FC236}">
                  <a16:creationId xmlns:a16="http://schemas.microsoft.com/office/drawing/2014/main" id="{D7501134-F7A9-4950-A718-0005678CCF84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12" y="2148"/>
              <a:ext cx="44" cy="57"/>
            </a:xfrm>
            <a:custGeom>
              <a:avLst/>
              <a:gdLst>
                <a:gd name="T0" fmla="*/ 25 w 19"/>
                <a:gd name="T1" fmla="*/ 0 h 24"/>
                <a:gd name="T2" fmla="*/ 0 w 19"/>
                <a:gd name="T3" fmla="*/ 57 h 24"/>
                <a:gd name="T4" fmla="*/ 44 w 19"/>
                <a:gd name="T5" fmla="*/ 7 h 24"/>
                <a:gd name="T6" fmla="*/ 25 w 19"/>
                <a:gd name="T7" fmla="*/ 0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" h="24">
                  <a:moveTo>
                    <a:pt x="11" y="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1"/>
                    <a:pt x="14" y="0"/>
                    <a:pt x="11" y="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2" name="Freeform 16">
              <a:extLst>
                <a:ext uri="{FF2B5EF4-FFF2-40B4-BE49-F238E27FC236}">
                  <a16:creationId xmlns:a16="http://schemas.microsoft.com/office/drawing/2014/main" id="{6A4FF475-1C22-448D-841B-EBF33CD92D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148"/>
              <a:ext cx="47" cy="62"/>
            </a:xfrm>
            <a:custGeom>
              <a:avLst/>
              <a:gdLst>
                <a:gd name="T0" fmla="*/ 0 w 20"/>
                <a:gd name="T1" fmla="*/ 24 h 26"/>
                <a:gd name="T2" fmla="*/ 47 w 20"/>
                <a:gd name="T3" fmla="*/ 62 h 26"/>
                <a:gd name="T4" fmla="*/ 5 w 20"/>
                <a:gd name="T5" fmla="*/ 0 h 26"/>
                <a:gd name="T6" fmla="*/ 0 w 20"/>
                <a:gd name="T7" fmla="*/ 24 h 2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" h="26">
                  <a:moveTo>
                    <a:pt x="0" y="10"/>
                  </a:moveTo>
                  <a:cubicBezTo>
                    <a:pt x="6" y="15"/>
                    <a:pt x="13" y="21"/>
                    <a:pt x="20" y="2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3"/>
                    <a:pt x="0" y="7"/>
                    <a:pt x="0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3" name="Freeform 17">
              <a:extLst>
                <a:ext uri="{FF2B5EF4-FFF2-40B4-BE49-F238E27FC236}">
                  <a16:creationId xmlns:a16="http://schemas.microsoft.com/office/drawing/2014/main" id="{1C8EAEEC-4918-4580-A667-0A3E91EEEFC6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21" y="2158"/>
              <a:ext cx="45" cy="52"/>
            </a:xfrm>
            <a:custGeom>
              <a:avLst/>
              <a:gdLst>
                <a:gd name="T0" fmla="*/ 43 w 19"/>
                <a:gd name="T1" fmla="*/ 5 h 22"/>
                <a:gd name="T2" fmla="*/ 38 w 19"/>
                <a:gd name="T3" fmla="*/ 0 h 22"/>
                <a:gd name="T4" fmla="*/ 0 w 19"/>
                <a:gd name="T5" fmla="*/ 52 h 22"/>
                <a:gd name="T6" fmla="*/ 45 w 19"/>
                <a:gd name="T7" fmla="*/ 17 h 22"/>
                <a:gd name="T8" fmla="*/ 43 w 19"/>
                <a:gd name="T9" fmla="*/ 5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" h="22">
                  <a:moveTo>
                    <a:pt x="18" y="2"/>
                  </a:moveTo>
                  <a:cubicBezTo>
                    <a:pt x="17" y="1"/>
                    <a:pt x="17" y="0"/>
                    <a:pt x="16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7"/>
                    <a:pt x="12" y="12"/>
                    <a:pt x="19" y="7"/>
                  </a:cubicBezTo>
                  <a:cubicBezTo>
                    <a:pt x="19" y="5"/>
                    <a:pt x="18" y="3"/>
                    <a:pt x="18" y="2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4" name="Freeform 18">
              <a:extLst>
                <a:ext uri="{FF2B5EF4-FFF2-40B4-BE49-F238E27FC236}">
                  <a16:creationId xmlns:a16="http://schemas.microsoft.com/office/drawing/2014/main" id="{22CF41F0-A050-48FD-8598-805954C382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177"/>
              <a:ext cx="40" cy="40"/>
            </a:xfrm>
            <a:custGeom>
              <a:avLst/>
              <a:gdLst>
                <a:gd name="T0" fmla="*/ 0 w 17"/>
                <a:gd name="T1" fmla="*/ 21 h 17"/>
                <a:gd name="T2" fmla="*/ 40 w 17"/>
                <a:gd name="T3" fmla="*/ 40 h 17"/>
                <a:gd name="T4" fmla="*/ 0 w 17"/>
                <a:gd name="T5" fmla="*/ 0 h 17"/>
                <a:gd name="T6" fmla="*/ 0 w 17"/>
                <a:gd name="T7" fmla="*/ 21 h 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7">
                  <a:moveTo>
                    <a:pt x="0" y="9"/>
                  </a:moveTo>
                  <a:cubicBezTo>
                    <a:pt x="17" y="17"/>
                    <a:pt x="17" y="17"/>
                    <a:pt x="17" y="17"/>
                  </a:cubicBezTo>
                  <a:cubicBezTo>
                    <a:pt x="12" y="11"/>
                    <a:pt x="6" y="5"/>
                    <a:pt x="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5" name="Freeform 19">
              <a:extLst>
                <a:ext uri="{FF2B5EF4-FFF2-40B4-BE49-F238E27FC236}">
                  <a16:creationId xmlns:a16="http://schemas.microsoft.com/office/drawing/2014/main" id="{57588818-9F98-47C7-AA00-59950E0F82C2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26" y="2179"/>
              <a:ext cx="40" cy="38"/>
            </a:xfrm>
            <a:custGeom>
              <a:avLst/>
              <a:gdLst>
                <a:gd name="T0" fmla="*/ 40 w 17"/>
                <a:gd name="T1" fmla="*/ 19 h 16"/>
                <a:gd name="T2" fmla="*/ 40 w 17"/>
                <a:gd name="T3" fmla="*/ 0 h 16"/>
                <a:gd name="T4" fmla="*/ 0 w 17"/>
                <a:gd name="T5" fmla="*/ 38 h 16"/>
                <a:gd name="T6" fmla="*/ 40 w 17"/>
                <a:gd name="T7" fmla="*/ 19 h 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16">
                  <a:moveTo>
                    <a:pt x="17" y="8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6" y="13"/>
                    <a:pt x="11" y="11"/>
                    <a:pt x="17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6" name="Freeform 20">
              <a:extLst>
                <a:ext uri="{FF2B5EF4-FFF2-40B4-BE49-F238E27FC236}">
                  <a16:creationId xmlns:a16="http://schemas.microsoft.com/office/drawing/2014/main" id="{3CF02F41-057A-4F40-8849-F91BEF5E3CEE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200"/>
              <a:ext cx="38" cy="24"/>
            </a:xfrm>
            <a:custGeom>
              <a:avLst/>
              <a:gdLst>
                <a:gd name="T0" fmla="*/ 0 w 16"/>
                <a:gd name="T1" fmla="*/ 17 h 10"/>
                <a:gd name="T2" fmla="*/ 38 w 16"/>
                <a:gd name="T3" fmla="*/ 24 h 10"/>
                <a:gd name="T4" fmla="*/ 0 w 16"/>
                <a:gd name="T5" fmla="*/ 0 h 10"/>
                <a:gd name="T6" fmla="*/ 0 w 16"/>
                <a:gd name="T7" fmla="*/ 17 h 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10">
                  <a:moveTo>
                    <a:pt x="0" y="7"/>
                  </a:moveTo>
                  <a:cubicBezTo>
                    <a:pt x="5" y="8"/>
                    <a:pt x="11" y="9"/>
                    <a:pt x="16" y="1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7" name="Freeform 21">
              <a:extLst>
                <a:ext uri="{FF2B5EF4-FFF2-40B4-BE49-F238E27FC236}">
                  <a16:creationId xmlns:a16="http://schemas.microsoft.com/office/drawing/2014/main" id="{D257E8A5-E51A-4B3E-B36A-1CBF921AD26D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30" y="2203"/>
              <a:ext cx="36" cy="21"/>
            </a:xfrm>
            <a:custGeom>
              <a:avLst/>
              <a:gdLst>
                <a:gd name="T0" fmla="*/ 36 w 15"/>
                <a:gd name="T1" fmla="*/ 14 h 9"/>
                <a:gd name="T2" fmla="*/ 36 w 15"/>
                <a:gd name="T3" fmla="*/ 0 h 9"/>
                <a:gd name="T4" fmla="*/ 0 w 15"/>
                <a:gd name="T5" fmla="*/ 21 h 9"/>
                <a:gd name="T6" fmla="*/ 36 w 15"/>
                <a:gd name="T7" fmla="*/ 14 h 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9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6"/>
                    <a:pt x="0" y="9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8" name="Freeform 22">
              <a:extLst>
                <a:ext uri="{FF2B5EF4-FFF2-40B4-BE49-F238E27FC236}">
                  <a16:creationId xmlns:a16="http://schemas.microsoft.com/office/drawing/2014/main" id="{55194FFB-1E51-46C0-A4F2-0BD632D1EFD2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05" y="2219"/>
              <a:ext cx="36" cy="14"/>
            </a:xfrm>
            <a:custGeom>
              <a:avLst/>
              <a:gdLst>
                <a:gd name="T0" fmla="*/ 0 w 36"/>
                <a:gd name="T1" fmla="*/ 14 h 14"/>
                <a:gd name="T2" fmla="*/ 36 w 36"/>
                <a:gd name="T3" fmla="*/ 14 h 14"/>
                <a:gd name="T4" fmla="*/ 0 w 36"/>
                <a:gd name="T5" fmla="*/ 0 h 14"/>
                <a:gd name="T6" fmla="*/ 0 w 36"/>
                <a:gd name="T7" fmla="*/ 14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4">
                  <a:moveTo>
                    <a:pt x="0" y="14"/>
                  </a:moveTo>
                  <a:lnTo>
                    <a:pt x="36" y="14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19" name="Freeform 23">
              <a:extLst>
                <a:ext uri="{FF2B5EF4-FFF2-40B4-BE49-F238E27FC236}">
                  <a16:creationId xmlns:a16="http://schemas.microsoft.com/office/drawing/2014/main" id="{312826E4-4FDB-4B29-B471-FC3120F57DE4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30" y="2219"/>
              <a:ext cx="36" cy="14"/>
            </a:xfrm>
            <a:custGeom>
              <a:avLst/>
              <a:gdLst>
                <a:gd name="T0" fmla="*/ 36 w 15"/>
                <a:gd name="T1" fmla="*/ 14 h 6"/>
                <a:gd name="T2" fmla="*/ 36 w 15"/>
                <a:gd name="T3" fmla="*/ 0 h 6"/>
                <a:gd name="T4" fmla="*/ 0 w 15"/>
                <a:gd name="T5" fmla="*/ 14 h 6"/>
                <a:gd name="T6" fmla="*/ 36 w 15"/>
                <a:gd name="T7" fmla="*/ 14 h 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6">
                  <a:moveTo>
                    <a:pt x="15" y="6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0" y="3"/>
                    <a:pt x="5" y="4"/>
                    <a:pt x="0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0" name="Freeform 24">
              <a:extLst>
                <a:ext uri="{FF2B5EF4-FFF2-40B4-BE49-F238E27FC236}">
                  <a16:creationId xmlns:a16="http://schemas.microsoft.com/office/drawing/2014/main" id="{314B0B8B-F9D4-4D61-9860-F274CF9207A3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21" y="2106"/>
              <a:ext cx="33" cy="42"/>
            </a:xfrm>
            <a:custGeom>
              <a:avLst/>
              <a:gdLst>
                <a:gd name="T0" fmla="*/ 31 w 14"/>
                <a:gd name="T1" fmla="*/ 23 h 18"/>
                <a:gd name="T2" fmla="*/ 0 w 14"/>
                <a:gd name="T3" fmla="*/ 21 h 18"/>
                <a:gd name="T4" fmla="*/ 31 w 14"/>
                <a:gd name="T5" fmla="*/ 23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3" y="10"/>
                  </a:moveTo>
                  <a:cubicBezTo>
                    <a:pt x="13" y="0"/>
                    <a:pt x="0" y="0"/>
                    <a:pt x="0" y="9"/>
                  </a:cubicBezTo>
                  <a:cubicBezTo>
                    <a:pt x="0" y="18"/>
                    <a:pt x="14" y="18"/>
                    <a:pt x="13" y="10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1" name="Freeform 25">
              <a:extLst>
                <a:ext uri="{FF2B5EF4-FFF2-40B4-BE49-F238E27FC236}">
                  <a16:creationId xmlns:a16="http://schemas.microsoft.com/office/drawing/2014/main" id="{C07F59DE-991A-4AC1-8D79-F5218F707336}"/>
                </a:ext>
              </a:extLst>
            </p:cNvPr>
            <p:cNvSpPr>
              <a:spLocks/>
            </p:cNvSpPr>
            <p:nvPr/>
          </p:nvSpPr>
          <p:spPr bwMode="black">
            <a:xfrm>
              <a:off x="2352" y="2127"/>
              <a:ext cx="0" cy="2"/>
            </a:xfrm>
            <a:custGeom>
              <a:avLst/>
              <a:gdLst>
                <a:gd name="T0" fmla="*/ 0 h 1"/>
                <a:gd name="T1" fmla="*/ 2 h 1"/>
                <a:gd name="T2" fmla="*/ 2 h 1"/>
                <a:gd name="T3" fmla="*/ 0 h 1"/>
                <a:gd name="T4" fmla="*/ 0 60000 65536"/>
                <a:gd name="T5" fmla="*/ 0 60000 65536"/>
                <a:gd name="T6" fmla="*/ 0 60000 65536"/>
                <a:gd name="T7" fmla="*/ 0 60000 65536"/>
              </a:gdLst>
              <a:ahLst/>
              <a:cxnLst>
                <a:cxn ang="T4">
                  <a:pos x="0" y="T0"/>
                </a:cxn>
                <a:cxn ang="T5">
                  <a:pos x="0" y="T1"/>
                </a:cxn>
                <a:cxn ang="T6">
                  <a:pos x="0" y="T2"/>
                </a:cxn>
                <a:cxn ang="T7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2" name="Freeform 26">
              <a:extLst>
                <a:ext uri="{FF2B5EF4-FFF2-40B4-BE49-F238E27FC236}">
                  <a16:creationId xmlns:a16="http://schemas.microsoft.com/office/drawing/2014/main" id="{2152E70D-734B-4836-B75B-070BD217DAD0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17" y="2096"/>
              <a:ext cx="33" cy="43"/>
            </a:xfrm>
            <a:custGeom>
              <a:avLst/>
              <a:gdLst>
                <a:gd name="T0" fmla="*/ 33 w 14"/>
                <a:gd name="T1" fmla="*/ 22 h 18"/>
                <a:gd name="T2" fmla="*/ 0 w 14"/>
                <a:gd name="T3" fmla="*/ 22 h 18"/>
                <a:gd name="T4" fmla="*/ 33 w 14"/>
                <a:gd name="T5" fmla="*/ 22 h 1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18">
                  <a:moveTo>
                    <a:pt x="14" y="9"/>
                  </a:moveTo>
                  <a:cubicBezTo>
                    <a:pt x="14" y="0"/>
                    <a:pt x="0" y="0"/>
                    <a:pt x="0" y="9"/>
                  </a:cubicBezTo>
                  <a:cubicBezTo>
                    <a:pt x="0" y="18"/>
                    <a:pt x="14" y="18"/>
                    <a:pt x="14" y="9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3" name="Freeform 27">
              <a:extLst>
                <a:ext uri="{FF2B5EF4-FFF2-40B4-BE49-F238E27FC236}">
                  <a16:creationId xmlns:a16="http://schemas.microsoft.com/office/drawing/2014/main" id="{1DF2CE33-0E5B-49BD-A9D2-EC5F3FCA8495}"/>
                </a:ext>
              </a:extLst>
            </p:cNvPr>
            <p:cNvSpPr>
              <a:spLocks/>
            </p:cNvSpPr>
            <p:nvPr/>
          </p:nvSpPr>
          <p:spPr bwMode="black">
            <a:xfrm>
              <a:off x="2269" y="2084"/>
              <a:ext cx="35" cy="38"/>
            </a:xfrm>
            <a:custGeom>
              <a:avLst/>
              <a:gdLst>
                <a:gd name="T0" fmla="*/ 16 w 15"/>
                <a:gd name="T1" fmla="*/ 38 h 16"/>
                <a:gd name="T2" fmla="*/ 35 w 15"/>
                <a:gd name="T3" fmla="*/ 19 h 16"/>
                <a:gd name="T4" fmla="*/ 16 w 15"/>
                <a:gd name="T5" fmla="*/ 0 h 16"/>
                <a:gd name="T6" fmla="*/ 0 w 15"/>
                <a:gd name="T7" fmla="*/ 19 h 16"/>
                <a:gd name="T8" fmla="*/ 16 w 15"/>
                <a:gd name="T9" fmla="*/ 3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" h="16">
                  <a:moveTo>
                    <a:pt x="7" y="16"/>
                  </a:moveTo>
                  <a:cubicBezTo>
                    <a:pt x="13" y="16"/>
                    <a:pt x="15" y="12"/>
                    <a:pt x="15" y="8"/>
                  </a:cubicBezTo>
                  <a:cubicBezTo>
                    <a:pt x="15" y="2"/>
                    <a:pt x="12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1"/>
                    <a:pt x="1" y="15"/>
                    <a:pt x="7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4" name="Rectangle 28">
              <a:extLst>
                <a:ext uri="{FF2B5EF4-FFF2-40B4-BE49-F238E27FC236}">
                  <a16:creationId xmlns:a16="http://schemas.microsoft.com/office/drawing/2014/main" id="{BC9AF855-3269-49D8-A760-CF085071115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552" y="2148"/>
              <a:ext cx="15" cy="85"/>
            </a:xfrm>
            <a:prstGeom prst="rect">
              <a:avLst/>
            </a:pr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4125" name="Freeform 29">
              <a:extLst>
                <a:ext uri="{FF2B5EF4-FFF2-40B4-BE49-F238E27FC236}">
                  <a16:creationId xmlns:a16="http://schemas.microsoft.com/office/drawing/2014/main" id="{F41231A4-E6C8-4061-AF2F-7AB320724A0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423" y="2148"/>
              <a:ext cx="125" cy="85"/>
            </a:xfrm>
            <a:custGeom>
              <a:avLst/>
              <a:gdLst>
                <a:gd name="T0" fmla="*/ 75 w 125"/>
                <a:gd name="T1" fmla="*/ 50 h 85"/>
                <a:gd name="T2" fmla="*/ 87 w 125"/>
                <a:gd name="T3" fmla="*/ 14 h 85"/>
                <a:gd name="T4" fmla="*/ 87 w 125"/>
                <a:gd name="T5" fmla="*/ 14 h 85"/>
                <a:gd name="T6" fmla="*/ 99 w 125"/>
                <a:gd name="T7" fmla="*/ 50 h 85"/>
                <a:gd name="T8" fmla="*/ 75 w 125"/>
                <a:gd name="T9" fmla="*/ 50 h 85"/>
                <a:gd name="T10" fmla="*/ 77 w 125"/>
                <a:gd name="T11" fmla="*/ 0 h 85"/>
                <a:gd name="T12" fmla="*/ 54 w 125"/>
                <a:gd name="T13" fmla="*/ 74 h 85"/>
                <a:gd name="T14" fmla="*/ 28 w 125"/>
                <a:gd name="T15" fmla="*/ 43 h 85"/>
                <a:gd name="T16" fmla="*/ 61 w 125"/>
                <a:gd name="T17" fmla="*/ 0 h 85"/>
                <a:gd name="T18" fmla="*/ 44 w 125"/>
                <a:gd name="T19" fmla="*/ 0 h 85"/>
                <a:gd name="T20" fmla="*/ 14 w 125"/>
                <a:gd name="T21" fmla="*/ 40 h 85"/>
                <a:gd name="T22" fmla="*/ 14 w 125"/>
                <a:gd name="T23" fmla="*/ 0 h 85"/>
                <a:gd name="T24" fmla="*/ 0 w 125"/>
                <a:gd name="T25" fmla="*/ 0 h 85"/>
                <a:gd name="T26" fmla="*/ 0 w 125"/>
                <a:gd name="T27" fmla="*/ 85 h 85"/>
                <a:gd name="T28" fmla="*/ 14 w 125"/>
                <a:gd name="T29" fmla="*/ 85 h 85"/>
                <a:gd name="T30" fmla="*/ 14 w 125"/>
                <a:gd name="T31" fmla="*/ 43 h 85"/>
                <a:gd name="T32" fmla="*/ 44 w 125"/>
                <a:gd name="T33" fmla="*/ 85 h 85"/>
                <a:gd name="T34" fmla="*/ 49 w 125"/>
                <a:gd name="T35" fmla="*/ 85 h 85"/>
                <a:gd name="T36" fmla="*/ 49 w 125"/>
                <a:gd name="T37" fmla="*/ 85 h 85"/>
                <a:gd name="T38" fmla="*/ 63 w 125"/>
                <a:gd name="T39" fmla="*/ 85 h 85"/>
                <a:gd name="T40" fmla="*/ 70 w 125"/>
                <a:gd name="T41" fmla="*/ 62 h 85"/>
                <a:gd name="T42" fmla="*/ 101 w 125"/>
                <a:gd name="T43" fmla="*/ 62 h 85"/>
                <a:gd name="T44" fmla="*/ 110 w 125"/>
                <a:gd name="T45" fmla="*/ 85 h 85"/>
                <a:gd name="T46" fmla="*/ 125 w 125"/>
                <a:gd name="T47" fmla="*/ 85 h 85"/>
                <a:gd name="T48" fmla="*/ 96 w 125"/>
                <a:gd name="T49" fmla="*/ 0 h 85"/>
                <a:gd name="T50" fmla="*/ 77 w 125"/>
                <a:gd name="T51" fmla="*/ 0 h 8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5" h="85">
                  <a:moveTo>
                    <a:pt x="75" y="50"/>
                  </a:moveTo>
                  <a:lnTo>
                    <a:pt x="87" y="14"/>
                  </a:lnTo>
                  <a:lnTo>
                    <a:pt x="99" y="50"/>
                  </a:lnTo>
                  <a:lnTo>
                    <a:pt x="75" y="50"/>
                  </a:lnTo>
                  <a:close/>
                  <a:moveTo>
                    <a:pt x="77" y="0"/>
                  </a:moveTo>
                  <a:lnTo>
                    <a:pt x="54" y="74"/>
                  </a:lnTo>
                  <a:lnTo>
                    <a:pt x="28" y="43"/>
                  </a:lnTo>
                  <a:lnTo>
                    <a:pt x="61" y="0"/>
                  </a:lnTo>
                  <a:lnTo>
                    <a:pt x="44" y="0"/>
                  </a:lnTo>
                  <a:lnTo>
                    <a:pt x="14" y="4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85"/>
                  </a:lnTo>
                  <a:lnTo>
                    <a:pt x="14" y="85"/>
                  </a:lnTo>
                  <a:lnTo>
                    <a:pt x="14" y="43"/>
                  </a:lnTo>
                  <a:lnTo>
                    <a:pt x="44" y="85"/>
                  </a:lnTo>
                  <a:lnTo>
                    <a:pt x="49" y="85"/>
                  </a:lnTo>
                  <a:lnTo>
                    <a:pt x="63" y="85"/>
                  </a:lnTo>
                  <a:lnTo>
                    <a:pt x="70" y="62"/>
                  </a:lnTo>
                  <a:lnTo>
                    <a:pt x="101" y="62"/>
                  </a:lnTo>
                  <a:lnTo>
                    <a:pt x="110" y="85"/>
                  </a:lnTo>
                  <a:lnTo>
                    <a:pt x="125" y="85"/>
                  </a:lnTo>
                  <a:lnTo>
                    <a:pt x="96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6" name="Freeform 30">
              <a:extLst>
                <a:ext uri="{FF2B5EF4-FFF2-40B4-BE49-F238E27FC236}">
                  <a16:creationId xmlns:a16="http://schemas.microsoft.com/office/drawing/2014/main" id="{60734AE6-B7D8-41D4-A1F9-9D713AF0FF9D}"/>
                </a:ext>
              </a:extLst>
            </p:cNvPr>
            <p:cNvSpPr>
              <a:spLocks/>
            </p:cNvSpPr>
            <p:nvPr/>
          </p:nvSpPr>
          <p:spPr bwMode="black">
            <a:xfrm>
              <a:off x="3006" y="2148"/>
              <a:ext cx="80" cy="85"/>
            </a:xfrm>
            <a:custGeom>
              <a:avLst/>
              <a:gdLst>
                <a:gd name="T0" fmla="*/ 40 w 34"/>
                <a:gd name="T1" fmla="*/ 61 h 36"/>
                <a:gd name="T2" fmla="*/ 24 w 34"/>
                <a:gd name="T3" fmla="*/ 0 h 36"/>
                <a:gd name="T4" fmla="*/ 0 w 34"/>
                <a:gd name="T5" fmla="*/ 0 h 36"/>
                <a:gd name="T6" fmla="*/ 0 w 34"/>
                <a:gd name="T7" fmla="*/ 85 h 36"/>
                <a:gd name="T8" fmla="*/ 14 w 34"/>
                <a:gd name="T9" fmla="*/ 85 h 36"/>
                <a:gd name="T10" fmla="*/ 14 w 34"/>
                <a:gd name="T11" fmla="*/ 12 h 36"/>
                <a:gd name="T12" fmla="*/ 33 w 34"/>
                <a:gd name="T13" fmla="*/ 85 h 36"/>
                <a:gd name="T14" fmla="*/ 47 w 34"/>
                <a:gd name="T15" fmla="*/ 85 h 36"/>
                <a:gd name="T16" fmla="*/ 66 w 34"/>
                <a:gd name="T17" fmla="*/ 12 h 36"/>
                <a:gd name="T18" fmla="*/ 66 w 34"/>
                <a:gd name="T19" fmla="*/ 85 h 36"/>
                <a:gd name="T20" fmla="*/ 80 w 34"/>
                <a:gd name="T21" fmla="*/ 85 h 36"/>
                <a:gd name="T22" fmla="*/ 80 w 34"/>
                <a:gd name="T23" fmla="*/ 0 h 36"/>
                <a:gd name="T24" fmla="*/ 54 w 34"/>
                <a:gd name="T25" fmla="*/ 0 h 36"/>
                <a:gd name="T26" fmla="*/ 40 w 34"/>
                <a:gd name="T27" fmla="*/ 61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" h="36">
                  <a:moveTo>
                    <a:pt x="17" y="26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6" y="36"/>
                    <a:pt x="20" y="36"/>
                  </a:cubicBezTo>
                  <a:cubicBezTo>
                    <a:pt x="20" y="36"/>
                    <a:pt x="28" y="5"/>
                    <a:pt x="28" y="5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17" y="26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7" name="Freeform 31">
              <a:extLst>
                <a:ext uri="{FF2B5EF4-FFF2-40B4-BE49-F238E27FC236}">
                  <a16:creationId xmlns:a16="http://schemas.microsoft.com/office/drawing/2014/main" id="{42A614DA-2EAD-47CE-BA7B-0BCC31170FF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093" y="2148"/>
              <a:ext cx="78" cy="85"/>
            </a:xfrm>
            <a:custGeom>
              <a:avLst/>
              <a:gdLst>
                <a:gd name="T0" fmla="*/ 26 w 78"/>
                <a:gd name="T1" fmla="*/ 50 h 85"/>
                <a:gd name="T2" fmla="*/ 38 w 78"/>
                <a:gd name="T3" fmla="*/ 14 h 85"/>
                <a:gd name="T4" fmla="*/ 38 w 78"/>
                <a:gd name="T5" fmla="*/ 14 h 85"/>
                <a:gd name="T6" fmla="*/ 50 w 78"/>
                <a:gd name="T7" fmla="*/ 50 h 85"/>
                <a:gd name="T8" fmla="*/ 26 w 78"/>
                <a:gd name="T9" fmla="*/ 50 h 85"/>
                <a:gd name="T10" fmla="*/ 29 w 78"/>
                <a:gd name="T11" fmla="*/ 0 h 85"/>
                <a:gd name="T12" fmla="*/ 0 w 78"/>
                <a:gd name="T13" fmla="*/ 85 h 85"/>
                <a:gd name="T14" fmla="*/ 14 w 78"/>
                <a:gd name="T15" fmla="*/ 85 h 85"/>
                <a:gd name="T16" fmla="*/ 21 w 78"/>
                <a:gd name="T17" fmla="*/ 62 h 85"/>
                <a:gd name="T18" fmla="*/ 55 w 78"/>
                <a:gd name="T19" fmla="*/ 62 h 85"/>
                <a:gd name="T20" fmla="*/ 62 w 78"/>
                <a:gd name="T21" fmla="*/ 85 h 85"/>
                <a:gd name="T22" fmla="*/ 78 w 78"/>
                <a:gd name="T23" fmla="*/ 85 h 85"/>
                <a:gd name="T24" fmla="*/ 47 w 78"/>
                <a:gd name="T25" fmla="*/ 0 h 85"/>
                <a:gd name="T26" fmla="*/ 29 w 78"/>
                <a:gd name="T27" fmla="*/ 0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8" h="85">
                  <a:moveTo>
                    <a:pt x="26" y="50"/>
                  </a:moveTo>
                  <a:lnTo>
                    <a:pt x="38" y="14"/>
                  </a:lnTo>
                  <a:lnTo>
                    <a:pt x="50" y="50"/>
                  </a:lnTo>
                  <a:lnTo>
                    <a:pt x="26" y="50"/>
                  </a:lnTo>
                  <a:close/>
                  <a:moveTo>
                    <a:pt x="29" y="0"/>
                  </a:moveTo>
                  <a:lnTo>
                    <a:pt x="0" y="85"/>
                  </a:lnTo>
                  <a:lnTo>
                    <a:pt x="14" y="85"/>
                  </a:lnTo>
                  <a:lnTo>
                    <a:pt x="21" y="62"/>
                  </a:lnTo>
                  <a:lnTo>
                    <a:pt x="55" y="62"/>
                  </a:lnTo>
                  <a:lnTo>
                    <a:pt x="62" y="85"/>
                  </a:lnTo>
                  <a:lnTo>
                    <a:pt x="78" y="85"/>
                  </a:lnTo>
                  <a:lnTo>
                    <a:pt x="47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8" name="Freeform 32">
              <a:extLst>
                <a:ext uri="{FF2B5EF4-FFF2-40B4-BE49-F238E27FC236}">
                  <a16:creationId xmlns:a16="http://schemas.microsoft.com/office/drawing/2014/main" id="{72078E8E-BDB3-4246-832F-4F3058D13507}"/>
                </a:ext>
              </a:extLst>
            </p:cNvPr>
            <p:cNvSpPr>
              <a:spLocks/>
            </p:cNvSpPr>
            <p:nvPr/>
          </p:nvSpPr>
          <p:spPr bwMode="black">
            <a:xfrm>
              <a:off x="3176" y="2148"/>
              <a:ext cx="68" cy="85"/>
            </a:xfrm>
            <a:custGeom>
              <a:avLst/>
              <a:gdLst>
                <a:gd name="T0" fmla="*/ 54 w 29"/>
                <a:gd name="T1" fmla="*/ 66 h 36"/>
                <a:gd name="T2" fmla="*/ 21 w 29"/>
                <a:gd name="T3" fmla="*/ 0 h 36"/>
                <a:gd name="T4" fmla="*/ 0 w 29"/>
                <a:gd name="T5" fmla="*/ 0 h 36"/>
                <a:gd name="T6" fmla="*/ 0 w 29"/>
                <a:gd name="T7" fmla="*/ 85 h 36"/>
                <a:gd name="T8" fmla="*/ 14 w 29"/>
                <a:gd name="T9" fmla="*/ 85 h 36"/>
                <a:gd name="T10" fmla="*/ 14 w 29"/>
                <a:gd name="T11" fmla="*/ 21 h 36"/>
                <a:gd name="T12" fmla="*/ 47 w 29"/>
                <a:gd name="T13" fmla="*/ 85 h 36"/>
                <a:gd name="T14" fmla="*/ 68 w 29"/>
                <a:gd name="T15" fmla="*/ 85 h 36"/>
                <a:gd name="T16" fmla="*/ 68 w 29"/>
                <a:gd name="T17" fmla="*/ 0 h 36"/>
                <a:gd name="T18" fmla="*/ 54 w 29"/>
                <a:gd name="T19" fmla="*/ 0 h 36"/>
                <a:gd name="T20" fmla="*/ 54 w 29"/>
                <a:gd name="T21" fmla="*/ 66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" h="36">
                  <a:moveTo>
                    <a:pt x="23" y="28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36"/>
                    <a:pt x="6" y="36"/>
                    <a:pt x="6" y="36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23" y="28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9" name="Freeform 33">
              <a:extLst>
                <a:ext uri="{FF2B5EF4-FFF2-40B4-BE49-F238E27FC236}">
                  <a16:creationId xmlns:a16="http://schemas.microsoft.com/office/drawing/2014/main" id="{4BE88B7D-E5C3-4452-A9D8-A90CCFEA154B}"/>
                </a:ext>
              </a:extLst>
            </p:cNvPr>
            <p:cNvSpPr>
              <a:spLocks/>
            </p:cNvSpPr>
            <p:nvPr/>
          </p:nvSpPr>
          <p:spPr bwMode="black">
            <a:xfrm>
              <a:off x="3459" y="2148"/>
              <a:ext cx="50" cy="85"/>
            </a:xfrm>
            <a:custGeom>
              <a:avLst/>
              <a:gdLst>
                <a:gd name="T0" fmla="*/ 50 w 21"/>
                <a:gd name="T1" fmla="*/ 73 h 36"/>
                <a:gd name="T2" fmla="*/ 14 w 21"/>
                <a:gd name="T3" fmla="*/ 73 h 36"/>
                <a:gd name="T4" fmla="*/ 14 w 21"/>
                <a:gd name="T5" fmla="*/ 50 h 36"/>
                <a:gd name="T6" fmla="*/ 40 w 21"/>
                <a:gd name="T7" fmla="*/ 50 h 36"/>
                <a:gd name="T8" fmla="*/ 40 w 21"/>
                <a:gd name="T9" fmla="*/ 35 h 36"/>
                <a:gd name="T10" fmla="*/ 14 w 21"/>
                <a:gd name="T11" fmla="*/ 35 h 36"/>
                <a:gd name="T12" fmla="*/ 14 w 21"/>
                <a:gd name="T13" fmla="*/ 12 h 36"/>
                <a:gd name="T14" fmla="*/ 48 w 21"/>
                <a:gd name="T15" fmla="*/ 12 h 36"/>
                <a:gd name="T16" fmla="*/ 48 w 21"/>
                <a:gd name="T17" fmla="*/ 0 h 36"/>
                <a:gd name="T18" fmla="*/ 0 w 21"/>
                <a:gd name="T19" fmla="*/ 0 h 36"/>
                <a:gd name="T20" fmla="*/ 0 w 21"/>
                <a:gd name="T21" fmla="*/ 85 h 36"/>
                <a:gd name="T22" fmla="*/ 50 w 21"/>
                <a:gd name="T23" fmla="*/ 85 h 36"/>
                <a:gd name="T24" fmla="*/ 50 w 21"/>
                <a:gd name="T25" fmla="*/ 73 h 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" h="36">
                  <a:moveTo>
                    <a:pt x="21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1" y="36"/>
                    <a:pt x="21" y="36"/>
                    <a:pt x="21" y="36"/>
                  </a:cubicBezTo>
                  <a:lnTo>
                    <a:pt x="21" y="31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0" name="Freeform 34">
              <a:extLst>
                <a:ext uri="{FF2B5EF4-FFF2-40B4-BE49-F238E27FC236}">
                  <a16:creationId xmlns:a16="http://schemas.microsoft.com/office/drawing/2014/main" id="{8E525062-7487-47FE-885B-1D5F038BDAA1}"/>
                </a:ext>
              </a:extLst>
            </p:cNvPr>
            <p:cNvSpPr>
              <a:spLocks/>
            </p:cNvSpPr>
            <p:nvPr/>
          </p:nvSpPr>
          <p:spPr bwMode="black">
            <a:xfrm>
              <a:off x="3258" y="2148"/>
              <a:ext cx="194" cy="85"/>
            </a:xfrm>
            <a:custGeom>
              <a:avLst/>
              <a:gdLst>
                <a:gd name="T0" fmla="*/ 116 w 82"/>
                <a:gd name="T1" fmla="*/ 0 h 36"/>
                <a:gd name="T2" fmla="*/ 116 w 82"/>
                <a:gd name="T3" fmla="*/ 0 h 36"/>
                <a:gd name="T4" fmla="*/ 114 w 82"/>
                <a:gd name="T5" fmla="*/ 0 h 36"/>
                <a:gd name="T6" fmla="*/ 114 w 82"/>
                <a:gd name="T7" fmla="*/ 66 h 36"/>
                <a:gd name="T8" fmla="*/ 80 w 82"/>
                <a:gd name="T9" fmla="*/ 0 h 36"/>
                <a:gd name="T10" fmla="*/ 62 w 82"/>
                <a:gd name="T11" fmla="*/ 0 h 36"/>
                <a:gd name="T12" fmla="*/ 62 w 82"/>
                <a:gd name="T13" fmla="*/ 73 h 36"/>
                <a:gd name="T14" fmla="*/ 17 w 82"/>
                <a:gd name="T15" fmla="*/ 73 h 36"/>
                <a:gd name="T16" fmla="*/ 17 w 82"/>
                <a:gd name="T17" fmla="*/ 50 h 36"/>
                <a:gd name="T18" fmla="*/ 43 w 82"/>
                <a:gd name="T19" fmla="*/ 50 h 36"/>
                <a:gd name="T20" fmla="*/ 43 w 82"/>
                <a:gd name="T21" fmla="*/ 35 h 36"/>
                <a:gd name="T22" fmla="*/ 17 w 82"/>
                <a:gd name="T23" fmla="*/ 35 h 36"/>
                <a:gd name="T24" fmla="*/ 17 w 82"/>
                <a:gd name="T25" fmla="*/ 12 h 36"/>
                <a:gd name="T26" fmla="*/ 47 w 82"/>
                <a:gd name="T27" fmla="*/ 12 h 36"/>
                <a:gd name="T28" fmla="*/ 47 w 82"/>
                <a:gd name="T29" fmla="*/ 0 h 36"/>
                <a:gd name="T30" fmla="*/ 0 w 82"/>
                <a:gd name="T31" fmla="*/ 0 h 36"/>
                <a:gd name="T32" fmla="*/ 0 w 82"/>
                <a:gd name="T33" fmla="*/ 85 h 36"/>
                <a:gd name="T34" fmla="*/ 73 w 82"/>
                <a:gd name="T35" fmla="*/ 85 h 36"/>
                <a:gd name="T36" fmla="*/ 73 w 82"/>
                <a:gd name="T37" fmla="*/ 85 h 36"/>
                <a:gd name="T38" fmla="*/ 73 w 82"/>
                <a:gd name="T39" fmla="*/ 21 h 36"/>
                <a:gd name="T40" fmla="*/ 109 w 82"/>
                <a:gd name="T41" fmla="*/ 85 h 36"/>
                <a:gd name="T42" fmla="*/ 128 w 82"/>
                <a:gd name="T43" fmla="*/ 85 h 36"/>
                <a:gd name="T44" fmla="*/ 128 w 82"/>
                <a:gd name="T45" fmla="*/ 12 h 36"/>
                <a:gd name="T46" fmla="*/ 154 w 82"/>
                <a:gd name="T47" fmla="*/ 12 h 36"/>
                <a:gd name="T48" fmla="*/ 154 w 82"/>
                <a:gd name="T49" fmla="*/ 85 h 36"/>
                <a:gd name="T50" fmla="*/ 168 w 82"/>
                <a:gd name="T51" fmla="*/ 85 h 36"/>
                <a:gd name="T52" fmla="*/ 168 w 82"/>
                <a:gd name="T53" fmla="*/ 12 h 36"/>
                <a:gd name="T54" fmla="*/ 194 w 82"/>
                <a:gd name="T55" fmla="*/ 12 h 36"/>
                <a:gd name="T56" fmla="*/ 194 w 82"/>
                <a:gd name="T57" fmla="*/ 0 h 36"/>
                <a:gd name="T58" fmla="*/ 116 w 82"/>
                <a:gd name="T59" fmla="*/ 0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2" h="36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28"/>
                    <a:pt x="48" y="28"/>
                    <a:pt x="48" y="28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54" y="36"/>
                    <a:pt x="54" y="36"/>
                    <a:pt x="54" y="36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8" y="5"/>
                    <a:pt x="62" y="5"/>
                    <a:pt x="65" y="5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71" y="5"/>
                    <a:pt x="71" y="5"/>
                    <a:pt x="71" y="5"/>
                  </a:cubicBezTo>
                  <a:cubicBezTo>
                    <a:pt x="82" y="5"/>
                    <a:pt x="82" y="5"/>
                    <a:pt x="82" y="5"/>
                  </a:cubicBezTo>
                  <a:cubicBezTo>
                    <a:pt x="82" y="0"/>
                    <a:pt x="82" y="0"/>
                    <a:pt x="82" y="0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1" name="Freeform 35">
              <a:extLst>
                <a:ext uri="{FF2B5EF4-FFF2-40B4-BE49-F238E27FC236}">
                  <a16:creationId xmlns:a16="http://schemas.microsoft.com/office/drawing/2014/main" id="{E550D2AF-23A5-4375-AD09-3BC0D1C5486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874" y="2148"/>
              <a:ext cx="120" cy="85"/>
            </a:xfrm>
            <a:custGeom>
              <a:avLst/>
              <a:gdLst>
                <a:gd name="T0" fmla="*/ 75 w 51"/>
                <a:gd name="T1" fmla="*/ 35 h 36"/>
                <a:gd name="T2" fmla="*/ 75 w 51"/>
                <a:gd name="T3" fmla="*/ 35 h 36"/>
                <a:gd name="T4" fmla="*/ 75 w 51"/>
                <a:gd name="T5" fmla="*/ 12 h 36"/>
                <a:gd name="T6" fmla="*/ 87 w 51"/>
                <a:gd name="T7" fmla="*/ 12 h 36"/>
                <a:gd name="T8" fmla="*/ 104 w 51"/>
                <a:gd name="T9" fmla="*/ 24 h 36"/>
                <a:gd name="T10" fmla="*/ 87 w 51"/>
                <a:gd name="T11" fmla="*/ 35 h 36"/>
                <a:gd name="T12" fmla="*/ 75 w 51"/>
                <a:gd name="T13" fmla="*/ 35 h 36"/>
                <a:gd name="T14" fmla="*/ 111 w 51"/>
                <a:gd name="T15" fmla="*/ 43 h 36"/>
                <a:gd name="T16" fmla="*/ 118 w 51"/>
                <a:gd name="T17" fmla="*/ 24 h 36"/>
                <a:gd name="T18" fmla="*/ 111 w 51"/>
                <a:gd name="T19" fmla="*/ 7 h 36"/>
                <a:gd name="T20" fmla="*/ 85 w 51"/>
                <a:gd name="T21" fmla="*/ 0 h 36"/>
                <a:gd name="T22" fmla="*/ 61 w 51"/>
                <a:gd name="T23" fmla="*/ 0 h 36"/>
                <a:gd name="T24" fmla="*/ 61 w 51"/>
                <a:gd name="T25" fmla="*/ 35 h 36"/>
                <a:gd name="T26" fmla="*/ 61 w 51"/>
                <a:gd name="T27" fmla="*/ 35 h 36"/>
                <a:gd name="T28" fmla="*/ 61 w 51"/>
                <a:gd name="T29" fmla="*/ 73 h 36"/>
                <a:gd name="T30" fmla="*/ 16 w 51"/>
                <a:gd name="T31" fmla="*/ 73 h 36"/>
                <a:gd name="T32" fmla="*/ 16 w 51"/>
                <a:gd name="T33" fmla="*/ 50 h 36"/>
                <a:gd name="T34" fmla="*/ 42 w 51"/>
                <a:gd name="T35" fmla="*/ 50 h 36"/>
                <a:gd name="T36" fmla="*/ 42 w 51"/>
                <a:gd name="T37" fmla="*/ 35 h 36"/>
                <a:gd name="T38" fmla="*/ 16 w 51"/>
                <a:gd name="T39" fmla="*/ 35 h 36"/>
                <a:gd name="T40" fmla="*/ 16 w 51"/>
                <a:gd name="T41" fmla="*/ 12 h 36"/>
                <a:gd name="T42" fmla="*/ 47 w 51"/>
                <a:gd name="T43" fmla="*/ 12 h 36"/>
                <a:gd name="T44" fmla="*/ 47 w 51"/>
                <a:gd name="T45" fmla="*/ 0 h 36"/>
                <a:gd name="T46" fmla="*/ 0 w 51"/>
                <a:gd name="T47" fmla="*/ 0 h 36"/>
                <a:gd name="T48" fmla="*/ 0 w 51"/>
                <a:gd name="T49" fmla="*/ 85 h 36"/>
                <a:gd name="T50" fmla="*/ 75 w 51"/>
                <a:gd name="T51" fmla="*/ 85 h 36"/>
                <a:gd name="T52" fmla="*/ 75 w 51"/>
                <a:gd name="T53" fmla="*/ 50 h 36"/>
                <a:gd name="T54" fmla="*/ 82 w 51"/>
                <a:gd name="T55" fmla="*/ 50 h 36"/>
                <a:gd name="T56" fmla="*/ 104 w 51"/>
                <a:gd name="T57" fmla="*/ 85 h 36"/>
                <a:gd name="T58" fmla="*/ 120 w 51"/>
                <a:gd name="T59" fmla="*/ 85 h 36"/>
                <a:gd name="T60" fmla="*/ 99 w 51"/>
                <a:gd name="T61" fmla="*/ 47 h 36"/>
                <a:gd name="T62" fmla="*/ 111 w 51"/>
                <a:gd name="T63" fmla="*/ 4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4" y="7"/>
                    <a:pt x="44" y="10"/>
                  </a:cubicBezTo>
                  <a:cubicBezTo>
                    <a:pt x="44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7" y="18"/>
                  </a:moveTo>
                  <a:cubicBezTo>
                    <a:pt x="49" y="16"/>
                    <a:pt x="50" y="14"/>
                    <a:pt x="50" y="10"/>
                  </a:cubicBezTo>
                  <a:cubicBezTo>
                    <a:pt x="50" y="7"/>
                    <a:pt x="49" y="4"/>
                    <a:pt x="47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7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0"/>
                    <a:pt x="45" y="19"/>
                    <a:pt x="47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2" name="Freeform 36">
              <a:extLst>
                <a:ext uri="{FF2B5EF4-FFF2-40B4-BE49-F238E27FC236}">
                  <a16:creationId xmlns:a16="http://schemas.microsoft.com/office/drawing/2014/main" id="{4299BB8E-441A-48B3-867F-6D48263A3E3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642" y="2148"/>
              <a:ext cx="121" cy="85"/>
            </a:xfrm>
            <a:custGeom>
              <a:avLst/>
              <a:gdLst>
                <a:gd name="T0" fmla="*/ 76 w 51"/>
                <a:gd name="T1" fmla="*/ 35 h 36"/>
                <a:gd name="T2" fmla="*/ 76 w 51"/>
                <a:gd name="T3" fmla="*/ 35 h 36"/>
                <a:gd name="T4" fmla="*/ 76 w 51"/>
                <a:gd name="T5" fmla="*/ 12 h 36"/>
                <a:gd name="T6" fmla="*/ 88 w 51"/>
                <a:gd name="T7" fmla="*/ 12 h 36"/>
                <a:gd name="T8" fmla="*/ 102 w 51"/>
                <a:gd name="T9" fmla="*/ 24 h 36"/>
                <a:gd name="T10" fmla="*/ 88 w 51"/>
                <a:gd name="T11" fmla="*/ 35 h 36"/>
                <a:gd name="T12" fmla="*/ 76 w 51"/>
                <a:gd name="T13" fmla="*/ 35 h 36"/>
                <a:gd name="T14" fmla="*/ 109 w 51"/>
                <a:gd name="T15" fmla="*/ 43 h 36"/>
                <a:gd name="T16" fmla="*/ 119 w 51"/>
                <a:gd name="T17" fmla="*/ 24 h 36"/>
                <a:gd name="T18" fmla="*/ 109 w 51"/>
                <a:gd name="T19" fmla="*/ 7 h 36"/>
                <a:gd name="T20" fmla="*/ 85 w 51"/>
                <a:gd name="T21" fmla="*/ 0 h 36"/>
                <a:gd name="T22" fmla="*/ 59 w 51"/>
                <a:gd name="T23" fmla="*/ 0 h 36"/>
                <a:gd name="T24" fmla="*/ 59 w 51"/>
                <a:gd name="T25" fmla="*/ 35 h 36"/>
                <a:gd name="T26" fmla="*/ 59 w 51"/>
                <a:gd name="T27" fmla="*/ 35 h 36"/>
                <a:gd name="T28" fmla="*/ 59 w 51"/>
                <a:gd name="T29" fmla="*/ 73 h 36"/>
                <a:gd name="T30" fmla="*/ 14 w 51"/>
                <a:gd name="T31" fmla="*/ 73 h 36"/>
                <a:gd name="T32" fmla="*/ 14 w 51"/>
                <a:gd name="T33" fmla="*/ 50 h 36"/>
                <a:gd name="T34" fmla="*/ 40 w 51"/>
                <a:gd name="T35" fmla="*/ 50 h 36"/>
                <a:gd name="T36" fmla="*/ 40 w 51"/>
                <a:gd name="T37" fmla="*/ 35 h 36"/>
                <a:gd name="T38" fmla="*/ 14 w 51"/>
                <a:gd name="T39" fmla="*/ 35 h 36"/>
                <a:gd name="T40" fmla="*/ 14 w 51"/>
                <a:gd name="T41" fmla="*/ 12 h 36"/>
                <a:gd name="T42" fmla="*/ 47 w 51"/>
                <a:gd name="T43" fmla="*/ 12 h 36"/>
                <a:gd name="T44" fmla="*/ 47 w 51"/>
                <a:gd name="T45" fmla="*/ 0 h 36"/>
                <a:gd name="T46" fmla="*/ 0 w 51"/>
                <a:gd name="T47" fmla="*/ 0 h 36"/>
                <a:gd name="T48" fmla="*/ 0 w 51"/>
                <a:gd name="T49" fmla="*/ 85 h 36"/>
                <a:gd name="T50" fmla="*/ 76 w 51"/>
                <a:gd name="T51" fmla="*/ 85 h 36"/>
                <a:gd name="T52" fmla="*/ 76 w 51"/>
                <a:gd name="T53" fmla="*/ 50 h 36"/>
                <a:gd name="T54" fmla="*/ 83 w 51"/>
                <a:gd name="T55" fmla="*/ 50 h 36"/>
                <a:gd name="T56" fmla="*/ 104 w 51"/>
                <a:gd name="T57" fmla="*/ 85 h 36"/>
                <a:gd name="T58" fmla="*/ 121 w 51"/>
                <a:gd name="T59" fmla="*/ 85 h 36"/>
                <a:gd name="T60" fmla="*/ 97 w 51"/>
                <a:gd name="T61" fmla="*/ 47 h 36"/>
                <a:gd name="T62" fmla="*/ 109 w 51"/>
                <a:gd name="T63" fmla="*/ 43 h 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1" h="36"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7" y="5"/>
                    <a:pt x="37" y="5"/>
                    <a:pt x="37" y="5"/>
                  </a:cubicBezTo>
                  <a:cubicBezTo>
                    <a:pt x="42" y="5"/>
                    <a:pt x="43" y="7"/>
                    <a:pt x="43" y="10"/>
                  </a:cubicBezTo>
                  <a:cubicBezTo>
                    <a:pt x="43" y="14"/>
                    <a:pt x="42" y="15"/>
                    <a:pt x="37" y="15"/>
                  </a:cubicBezTo>
                  <a:lnTo>
                    <a:pt x="32" y="15"/>
                  </a:lnTo>
                  <a:close/>
                  <a:moveTo>
                    <a:pt x="46" y="18"/>
                  </a:moveTo>
                  <a:cubicBezTo>
                    <a:pt x="48" y="16"/>
                    <a:pt x="50" y="14"/>
                    <a:pt x="50" y="10"/>
                  </a:cubicBezTo>
                  <a:cubicBezTo>
                    <a:pt x="50" y="7"/>
                    <a:pt x="48" y="4"/>
                    <a:pt x="46" y="3"/>
                  </a:cubicBezTo>
                  <a:cubicBezTo>
                    <a:pt x="44" y="1"/>
                    <a:pt x="41" y="0"/>
                    <a:pt x="36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20" y="5"/>
                    <a:pt x="20" y="5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6" y="0"/>
                    <a:pt x="0" y="0"/>
                    <a:pt x="0" y="0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8" y="25"/>
                    <a:pt x="44" y="36"/>
                    <a:pt x="44" y="36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41" y="20"/>
                    <a:pt x="41" y="20"/>
                    <a:pt x="41" y="20"/>
                  </a:cubicBezTo>
                  <a:cubicBezTo>
                    <a:pt x="43" y="20"/>
                    <a:pt x="45" y="19"/>
                    <a:pt x="46" y="1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3" name="Freeform 37">
              <a:extLst>
                <a:ext uri="{FF2B5EF4-FFF2-40B4-BE49-F238E27FC236}">
                  <a16:creationId xmlns:a16="http://schemas.microsoft.com/office/drawing/2014/main" id="{4035A63F-C64C-4F59-AB7E-3F409C26C7B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807" y="2148"/>
              <a:ext cx="59" cy="85"/>
            </a:xfrm>
            <a:custGeom>
              <a:avLst/>
              <a:gdLst>
                <a:gd name="T0" fmla="*/ 28 w 25"/>
                <a:gd name="T1" fmla="*/ 38 h 36"/>
                <a:gd name="T2" fmla="*/ 17 w 25"/>
                <a:gd name="T3" fmla="*/ 38 h 36"/>
                <a:gd name="T4" fmla="*/ 17 w 25"/>
                <a:gd name="T5" fmla="*/ 12 h 36"/>
                <a:gd name="T6" fmla="*/ 28 w 25"/>
                <a:gd name="T7" fmla="*/ 12 h 36"/>
                <a:gd name="T8" fmla="*/ 42 w 25"/>
                <a:gd name="T9" fmla="*/ 26 h 36"/>
                <a:gd name="T10" fmla="*/ 28 w 25"/>
                <a:gd name="T11" fmla="*/ 38 h 36"/>
                <a:gd name="T12" fmla="*/ 50 w 25"/>
                <a:gd name="T13" fmla="*/ 7 h 36"/>
                <a:gd name="T14" fmla="*/ 26 w 25"/>
                <a:gd name="T15" fmla="*/ 0 h 36"/>
                <a:gd name="T16" fmla="*/ 0 w 25"/>
                <a:gd name="T17" fmla="*/ 0 h 36"/>
                <a:gd name="T18" fmla="*/ 0 w 25"/>
                <a:gd name="T19" fmla="*/ 50 h 36"/>
                <a:gd name="T20" fmla="*/ 0 w 25"/>
                <a:gd name="T21" fmla="*/ 85 h 36"/>
                <a:gd name="T22" fmla="*/ 17 w 25"/>
                <a:gd name="T23" fmla="*/ 85 h 36"/>
                <a:gd name="T24" fmla="*/ 17 w 25"/>
                <a:gd name="T25" fmla="*/ 50 h 36"/>
                <a:gd name="T26" fmla="*/ 26 w 25"/>
                <a:gd name="T27" fmla="*/ 50 h 36"/>
                <a:gd name="T28" fmla="*/ 50 w 25"/>
                <a:gd name="T29" fmla="*/ 43 h 36"/>
                <a:gd name="T30" fmla="*/ 59 w 25"/>
                <a:gd name="T31" fmla="*/ 26 h 36"/>
                <a:gd name="T32" fmla="*/ 50 w 25"/>
                <a:gd name="T33" fmla="*/ 7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36">
                  <a:moveTo>
                    <a:pt x="12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5"/>
                    <a:pt x="18" y="7"/>
                    <a:pt x="18" y="11"/>
                  </a:cubicBezTo>
                  <a:cubicBezTo>
                    <a:pt x="18" y="14"/>
                    <a:pt x="16" y="16"/>
                    <a:pt x="12" y="16"/>
                  </a:cubicBezTo>
                  <a:close/>
                  <a:moveTo>
                    <a:pt x="21" y="3"/>
                  </a:moveTo>
                  <a:cubicBezTo>
                    <a:pt x="19" y="1"/>
                    <a:pt x="16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6" y="21"/>
                    <a:pt x="19" y="20"/>
                    <a:pt x="21" y="18"/>
                  </a:cubicBezTo>
                  <a:cubicBezTo>
                    <a:pt x="23" y="17"/>
                    <a:pt x="25" y="14"/>
                    <a:pt x="25" y="11"/>
                  </a:cubicBezTo>
                  <a:cubicBezTo>
                    <a:pt x="25" y="7"/>
                    <a:pt x="23" y="4"/>
                    <a:pt x="21" y="3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4" name="Freeform 38">
              <a:extLst>
                <a:ext uri="{FF2B5EF4-FFF2-40B4-BE49-F238E27FC236}">
                  <a16:creationId xmlns:a16="http://schemas.microsoft.com/office/drawing/2014/main" id="{B92F5290-A06E-4788-AD35-B7CA37C69195}"/>
                </a:ext>
              </a:extLst>
            </p:cNvPr>
            <p:cNvSpPr>
              <a:spLocks/>
            </p:cNvSpPr>
            <p:nvPr/>
          </p:nvSpPr>
          <p:spPr bwMode="black">
            <a:xfrm>
              <a:off x="2578" y="2146"/>
              <a:ext cx="55" cy="87"/>
            </a:xfrm>
            <a:custGeom>
              <a:avLst/>
              <a:gdLst>
                <a:gd name="T0" fmla="*/ 33 w 23"/>
                <a:gd name="T1" fmla="*/ 38 h 37"/>
                <a:gd name="T2" fmla="*/ 14 w 23"/>
                <a:gd name="T3" fmla="*/ 24 h 37"/>
                <a:gd name="T4" fmla="*/ 31 w 23"/>
                <a:gd name="T5" fmla="*/ 12 h 37"/>
                <a:gd name="T6" fmla="*/ 50 w 23"/>
                <a:gd name="T7" fmla="*/ 16 h 37"/>
                <a:gd name="T8" fmla="*/ 50 w 23"/>
                <a:gd name="T9" fmla="*/ 5 h 37"/>
                <a:gd name="T10" fmla="*/ 31 w 23"/>
                <a:gd name="T11" fmla="*/ 0 h 37"/>
                <a:gd name="T12" fmla="*/ 0 w 23"/>
                <a:gd name="T13" fmla="*/ 26 h 37"/>
                <a:gd name="T14" fmla="*/ 24 w 23"/>
                <a:gd name="T15" fmla="*/ 49 h 37"/>
                <a:gd name="T16" fmla="*/ 41 w 23"/>
                <a:gd name="T17" fmla="*/ 63 h 37"/>
                <a:gd name="T18" fmla="*/ 24 w 23"/>
                <a:gd name="T19" fmla="*/ 75 h 37"/>
                <a:gd name="T20" fmla="*/ 0 w 23"/>
                <a:gd name="T21" fmla="*/ 71 h 37"/>
                <a:gd name="T22" fmla="*/ 0 w 23"/>
                <a:gd name="T23" fmla="*/ 82 h 37"/>
                <a:gd name="T24" fmla="*/ 22 w 23"/>
                <a:gd name="T25" fmla="*/ 87 h 37"/>
                <a:gd name="T26" fmla="*/ 55 w 23"/>
                <a:gd name="T27" fmla="*/ 63 h 37"/>
                <a:gd name="T28" fmla="*/ 33 w 23"/>
                <a:gd name="T29" fmla="*/ 38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3" h="37">
                  <a:moveTo>
                    <a:pt x="14" y="16"/>
                  </a:moveTo>
                  <a:cubicBezTo>
                    <a:pt x="9" y="14"/>
                    <a:pt x="6" y="13"/>
                    <a:pt x="6" y="10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6" y="5"/>
                    <a:pt x="19" y="6"/>
                    <a:pt x="21" y="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9" y="1"/>
                    <a:pt x="16" y="0"/>
                    <a:pt x="13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6"/>
                    <a:pt x="4" y="19"/>
                    <a:pt x="10" y="21"/>
                  </a:cubicBezTo>
                  <a:cubicBezTo>
                    <a:pt x="15" y="23"/>
                    <a:pt x="17" y="24"/>
                    <a:pt x="17" y="27"/>
                  </a:cubicBezTo>
                  <a:cubicBezTo>
                    <a:pt x="17" y="30"/>
                    <a:pt x="14" y="32"/>
                    <a:pt x="10" y="32"/>
                  </a:cubicBezTo>
                  <a:cubicBezTo>
                    <a:pt x="6" y="32"/>
                    <a:pt x="2" y="31"/>
                    <a:pt x="0" y="3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2" y="37"/>
                    <a:pt x="6" y="37"/>
                    <a:pt x="9" y="37"/>
                  </a:cubicBezTo>
                  <a:cubicBezTo>
                    <a:pt x="19" y="37"/>
                    <a:pt x="23" y="32"/>
                    <a:pt x="23" y="27"/>
                  </a:cubicBezTo>
                  <a:cubicBezTo>
                    <a:pt x="23" y="21"/>
                    <a:pt x="20" y="18"/>
                    <a:pt x="14" y="16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5" name="Freeform 39">
              <a:extLst>
                <a:ext uri="{FF2B5EF4-FFF2-40B4-BE49-F238E27FC236}">
                  <a16:creationId xmlns:a16="http://schemas.microsoft.com/office/drawing/2014/main" id="{225D8F78-0F4E-4633-B6D9-DD22D1558E8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518" y="2200"/>
              <a:ext cx="36" cy="36"/>
            </a:xfrm>
            <a:custGeom>
              <a:avLst/>
              <a:gdLst>
                <a:gd name="T0" fmla="*/ 14 w 15"/>
                <a:gd name="T1" fmla="*/ 17 h 15"/>
                <a:gd name="T2" fmla="*/ 14 w 15"/>
                <a:gd name="T3" fmla="*/ 12 h 15"/>
                <a:gd name="T4" fmla="*/ 19 w 15"/>
                <a:gd name="T5" fmla="*/ 12 h 15"/>
                <a:gd name="T6" fmla="*/ 24 w 15"/>
                <a:gd name="T7" fmla="*/ 14 h 15"/>
                <a:gd name="T8" fmla="*/ 19 w 15"/>
                <a:gd name="T9" fmla="*/ 17 h 15"/>
                <a:gd name="T10" fmla="*/ 14 w 15"/>
                <a:gd name="T11" fmla="*/ 17 h 15"/>
                <a:gd name="T12" fmla="*/ 14 w 15"/>
                <a:gd name="T13" fmla="*/ 19 h 15"/>
                <a:gd name="T14" fmla="*/ 19 w 15"/>
                <a:gd name="T15" fmla="*/ 19 h 15"/>
                <a:gd name="T16" fmla="*/ 24 w 15"/>
                <a:gd name="T17" fmla="*/ 29 h 15"/>
                <a:gd name="T18" fmla="*/ 26 w 15"/>
                <a:gd name="T19" fmla="*/ 29 h 15"/>
                <a:gd name="T20" fmla="*/ 22 w 15"/>
                <a:gd name="T21" fmla="*/ 19 h 15"/>
                <a:gd name="T22" fmla="*/ 26 w 15"/>
                <a:gd name="T23" fmla="*/ 14 h 15"/>
                <a:gd name="T24" fmla="*/ 19 w 15"/>
                <a:gd name="T25" fmla="*/ 10 h 15"/>
                <a:gd name="T26" fmla="*/ 12 w 15"/>
                <a:gd name="T27" fmla="*/ 10 h 15"/>
                <a:gd name="T28" fmla="*/ 12 w 15"/>
                <a:gd name="T29" fmla="*/ 29 h 15"/>
                <a:gd name="T30" fmla="*/ 14 w 15"/>
                <a:gd name="T31" fmla="*/ 29 h 15"/>
                <a:gd name="T32" fmla="*/ 14 w 15"/>
                <a:gd name="T33" fmla="*/ 19 h 15"/>
                <a:gd name="T34" fmla="*/ 19 w 15"/>
                <a:gd name="T35" fmla="*/ 36 h 15"/>
                <a:gd name="T36" fmla="*/ 36 w 15"/>
                <a:gd name="T37" fmla="*/ 19 h 15"/>
                <a:gd name="T38" fmla="*/ 19 w 15"/>
                <a:gd name="T39" fmla="*/ 0 h 15"/>
                <a:gd name="T40" fmla="*/ 0 w 15"/>
                <a:gd name="T41" fmla="*/ 19 h 15"/>
                <a:gd name="T42" fmla="*/ 19 w 15"/>
                <a:gd name="T43" fmla="*/ 36 h 15"/>
                <a:gd name="T44" fmla="*/ 5 w 15"/>
                <a:gd name="T45" fmla="*/ 19 h 15"/>
                <a:gd name="T46" fmla="*/ 19 w 15"/>
                <a:gd name="T47" fmla="*/ 5 h 15"/>
                <a:gd name="T48" fmla="*/ 34 w 15"/>
                <a:gd name="T49" fmla="*/ 19 h 15"/>
                <a:gd name="T50" fmla="*/ 19 w 15"/>
                <a:gd name="T51" fmla="*/ 34 h 15"/>
                <a:gd name="T52" fmla="*/ 5 w 15"/>
                <a:gd name="T53" fmla="*/ 19 h 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" h="15">
                  <a:moveTo>
                    <a:pt x="6" y="7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10" y="5"/>
                    <a:pt x="10" y="6"/>
                  </a:cubicBezTo>
                  <a:cubicBezTo>
                    <a:pt x="10" y="7"/>
                    <a:pt x="9" y="7"/>
                    <a:pt x="8" y="7"/>
                  </a:cubicBezTo>
                  <a:lnTo>
                    <a:pt x="6" y="7"/>
                  </a:lnTo>
                  <a:close/>
                  <a:moveTo>
                    <a:pt x="6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4"/>
                    <a:pt x="10" y="4"/>
                    <a:pt x="8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6" y="12"/>
                    <a:pt x="6" y="12"/>
                    <a:pt x="6" y="12"/>
                  </a:cubicBezTo>
                  <a:lnTo>
                    <a:pt x="6" y="8"/>
                  </a:lnTo>
                  <a:close/>
                  <a:moveTo>
                    <a:pt x="8" y="15"/>
                  </a:moveTo>
                  <a:cubicBezTo>
                    <a:pt x="12" y="15"/>
                    <a:pt x="15" y="12"/>
                    <a:pt x="15" y="8"/>
                  </a:cubicBezTo>
                  <a:cubicBezTo>
                    <a:pt x="15" y="4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2"/>
                    <a:pt x="4" y="15"/>
                    <a:pt x="8" y="15"/>
                  </a:cubicBezTo>
                  <a:close/>
                  <a:moveTo>
                    <a:pt x="2" y="8"/>
                  </a:moveTo>
                  <a:cubicBezTo>
                    <a:pt x="2" y="4"/>
                    <a:pt x="4" y="2"/>
                    <a:pt x="8" y="2"/>
                  </a:cubicBezTo>
                  <a:cubicBezTo>
                    <a:pt x="11" y="2"/>
                    <a:pt x="14" y="4"/>
                    <a:pt x="14" y="8"/>
                  </a:cubicBezTo>
                  <a:cubicBezTo>
                    <a:pt x="14" y="11"/>
                    <a:pt x="11" y="14"/>
                    <a:pt x="8" y="14"/>
                  </a:cubicBezTo>
                  <a:cubicBezTo>
                    <a:pt x="4" y="14"/>
                    <a:pt x="2" y="11"/>
                    <a:pt x="2" y="8"/>
                  </a:cubicBezTo>
                  <a:close/>
                </a:path>
              </a:pathLst>
            </a:custGeom>
            <a:solidFill>
              <a:srgbClr val="216A8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529908" name="Rectangle 52">
            <a:extLst>
              <a:ext uri="{FF2B5EF4-FFF2-40B4-BE49-F238E27FC236}">
                <a16:creationId xmlns:a16="http://schemas.microsoft.com/office/drawing/2014/main" id="{505ABE01-8B27-4ED1-8B91-0723B4A8B5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1428750" y="6477000"/>
            <a:ext cx="4419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eaLnBrk="1" hangingPunct="1">
              <a:defRPr sz="9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altLang="en-US" dirty="0"/>
              <a:t>|     © 2011 Kaiser Foundation Health Plan, Inc. For internal use only.</a:t>
            </a:r>
          </a:p>
        </p:txBody>
      </p:sp>
      <p:sp>
        <p:nvSpPr>
          <p:cNvPr id="1529909" name="Rectangle 53">
            <a:extLst>
              <a:ext uri="{FF2B5EF4-FFF2-40B4-BE49-F238E27FC236}">
                <a16:creationId xmlns:a16="http://schemas.microsoft.com/office/drawing/2014/main" id="{B330DDCC-7095-44FD-80E0-5265C23A30B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12763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eaLnBrk="1" hangingPunct="1">
              <a:defRPr sz="900" smtClean="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fld id="{9F62791E-C9CA-4DDE-A19D-F85D56609A56}" type="datetime4">
              <a:rPr lang="en-US" altLang="en-US"/>
              <a:pPr>
                <a:defRPr/>
              </a:pPr>
              <a:t>November 4, 2023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3A3A6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3A3A6E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3A3A6E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3A3A6E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3A3A6E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3A3A6E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3A3A6E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3A3A6E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3A3A6E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2857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accent2"/>
        </a:buClr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0B4461B-BC55-47A0-93A8-07564F8128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11B62C2-DA54-42D3-B810-9976915236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0" y="3121025"/>
            <a:ext cx="9144000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rgbClr val="216A8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rgbClr val="216A8B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 kern="1200">
          <a:solidFill>
            <a:schemeClr val="bg2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 kern="1200">
          <a:solidFill>
            <a:schemeClr val="bg2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216A8B"/>
        </a:buClr>
        <a:defRPr sz="2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>
            <a:extLst>
              <a:ext uri="{FF2B5EF4-FFF2-40B4-BE49-F238E27FC236}">
                <a16:creationId xmlns:a16="http://schemas.microsoft.com/office/drawing/2014/main" id="{CC4C35B6-BE02-4A21-870F-D4311FA678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5613" y="1674674"/>
            <a:ext cx="7543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0" dirty="0"/>
              <a:t>Regional NICU Meeting</a:t>
            </a:r>
          </a:p>
          <a:p>
            <a:pPr algn="ctr" eaLnBrk="1" hangingPunct="1"/>
            <a:r>
              <a:rPr lang="en-US" altLang="en-US" sz="4000" b="0" dirty="0"/>
              <a:t>Antibiotic Choice and Necrotizing Enterocolitis</a:t>
            </a:r>
            <a:endParaRPr lang="en-US" altLang="en-US" sz="1600" b="0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B06AD2-CAEA-4448-9A24-13F03BC8B983}"/>
              </a:ext>
            </a:extLst>
          </p:cNvPr>
          <p:cNvSpPr txBox="1">
            <a:spLocks noChangeArrowheads="1"/>
          </p:cNvSpPr>
          <p:nvPr/>
        </p:nvSpPr>
        <p:spPr>
          <a:xfrm>
            <a:off x="1909774" y="4724687"/>
            <a:ext cx="5324452" cy="8956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Sean Fitzwater, MD MHS</a:t>
            </a:r>
          </a:p>
          <a:p>
            <a:pPr marL="0" indent="0" algn="ctr" eaLnBrk="1" hangingPunct="1">
              <a:buNone/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Pediatric Infectious Diseases</a:t>
            </a:r>
          </a:p>
          <a:p>
            <a:pPr marL="0" indent="0" algn="ctr" eaLnBrk="1" hangingPunct="1">
              <a:buNone/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LAMC, PC, WH</a:t>
            </a:r>
          </a:p>
          <a:p>
            <a:pPr marL="0" indent="0" algn="ctr" eaLnBrk="1" hangingPunct="1">
              <a:buNone/>
            </a:pPr>
            <a:r>
              <a:rPr lang="en-US" altLang="en-US" sz="2400" dirty="0">
                <a:solidFill>
                  <a:schemeClr val="bg1"/>
                </a:solidFill>
                <a:latin typeface="+mj-lt"/>
              </a:rPr>
              <a:t>10/18/2023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Why / Which Antibiotic?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1723D606-A934-67BE-2067-3AF16E3B4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74596"/>
              </p:ext>
            </p:extLst>
          </p:nvPr>
        </p:nvGraphicFramePr>
        <p:xfrm>
          <a:off x="776377" y="1778348"/>
          <a:ext cx="7591245" cy="3128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754">
                  <a:extLst>
                    <a:ext uri="{9D8B030D-6E8A-4147-A177-3AD203B41FA5}">
                      <a16:colId xmlns:a16="http://schemas.microsoft.com/office/drawing/2014/main" val="3431081200"/>
                    </a:ext>
                  </a:extLst>
                </a:gridCol>
                <a:gridCol w="707257">
                  <a:extLst>
                    <a:ext uri="{9D8B030D-6E8A-4147-A177-3AD203B41FA5}">
                      <a16:colId xmlns:a16="http://schemas.microsoft.com/office/drawing/2014/main" val="1923759138"/>
                    </a:ext>
                  </a:extLst>
                </a:gridCol>
                <a:gridCol w="807613">
                  <a:extLst>
                    <a:ext uri="{9D8B030D-6E8A-4147-A177-3AD203B41FA5}">
                      <a16:colId xmlns:a16="http://schemas.microsoft.com/office/drawing/2014/main" val="2798083882"/>
                    </a:ext>
                  </a:extLst>
                </a:gridCol>
                <a:gridCol w="736516">
                  <a:extLst>
                    <a:ext uri="{9D8B030D-6E8A-4147-A177-3AD203B41FA5}">
                      <a16:colId xmlns:a16="http://schemas.microsoft.com/office/drawing/2014/main" val="3107788172"/>
                    </a:ext>
                  </a:extLst>
                </a:gridCol>
                <a:gridCol w="716343">
                  <a:extLst>
                    <a:ext uri="{9D8B030D-6E8A-4147-A177-3AD203B41FA5}">
                      <a16:colId xmlns:a16="http://schemas.microsoft.com/office/drawing/2014/main" val="709185922"/>
                    </a:ext>
                  </a:extLst>
                </a:gridCol>
                <a:gridCol w="753006">
                  <a:extLst>
                    <a:ext uri="{9D8B030D-6E8A-4147-A177-3AD203B41FA5}">
                      <a16:colId xmlns:a16="http://schemas.microsoft.com/office/drawing/2014/main" val="134291429"/>
                    </a:ext>
                  </a:extLst>
                </a:gridCol>
                <a:gridCol w="735289">
                  <a:extLst>
                    <a:ext uri="{9D8B030D-6E8A-4147-A177-3AD203B41FA5}">
                      <a16:colId xmlns:a16="http://schemas.microsoft.com/office/drawing/2014/main" val="2291403707"/>
                    </a:ext>
                  </a:extLst>
                </a:gridCol>
                <a:gridCol w="744147">
                  <a:extLst>
                    <a:ext uri="{9D8B030D-6E8A-4147-A177-3AD203B41FA5}">
                      <a16:colId xmlns:a16="http://schemas.microsoft.com/office/drawing/2014/main" val="293755653"/>
                    </a:ext>
                  </a:extLst>
                </a:gridCol>
                <a:gridCol w="743320">
                  <a:extLst>
                    <a:ext uri="{9D8B030D-6E8A-4147-A177-3AD203B41FA5}">
                      <a16:colId xmlns:a16="http://schemas.microsoft.com/office/drawing/2014/main" val="1357394348"/>
                    </a:ext>
                  </a:extLst>
                </a:gridCol>
              </a:tblGrid>
              <a:tr h="44696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Unasyn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Ceftaz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Zosyn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Vanco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Clinda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Metro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36140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 coli</a:t>
                      </a:r>
                    </a:p>
                  </a:txBody>
                  <a:tcPr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56%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96%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9293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Oral / GI streps</a:t>
                      </a:r>
                    </a:p>
                  </a:txBody>
                  <a:tcPr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1869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r>
                        <a:rPr lang="en-US" sz="1800" dirty="0"/>
                        <a:t>GBS</a:t>
                      </a:r>
                      <a:endParaRPr lang="en-US" dirty="0"/>
                    </a:p>
                  </a:txBody>
                  <a:tcPr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3195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Enterococcus</a:t>
                      </a:r>
                    </a:p>
                  </a:txBody>
                  <a:tcPr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4927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Anaerobes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64656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S. aureus</a:t>
                      </a:r>
                    </a:p>
                  </a:txBody>
                  <a:tcPr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3924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7096AA-3B6E-B1A5-C860-B58CFA3C0697}"/>
              </a:ext>
            </a:extLst>
          </p:cNvPr>
          <p:cNvSpPr txBox="1"/>
          <p:nvPr/>
        </p:nvSpPr>
        <p:spPr>
          <a:xfrm>
            <a:off x="390874" y="6225114"/>
            <a:ext cx="4927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References: All % are from Kaiser SoCal Neonatal Antibiogram 2020-2022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627BE69-3D1A-53D2-BA6E-E06E2C860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5085231"/>
            <a:ext cx="6565241" cy="1075679"/>
          </a:xfrm>
        </p:spPr>
        <p:txBody>
          <a:bodyPr/>
          <a:lstStyle/>
          <a:p>
            <a:r>
              <a:rPr lang="en-US" sz="1800" dirty="0"/>
              <a:t>Zosyn provides anaerobe with broad gram pos and gram neg coverage</a:t>
            </a:r>
          </a:p>
          <a:p>
            <a:r>
              <a:rPr lang="en-US" sz="1800" dirty="0"/>
              <a:t>Metronidazole provides narrowest anaerobe coverage</a:t>
            </a:r>
          </a:p>
          <a:p>
            <a:r>
              <a:rPr lang="en-US" sz="1800" dirty="0"/>
              <a:t>Anaerobes is the biggest concern for severe / perforations / abscess</a:t>
            </a:r>
          </a:p>
        </p:txBody>
      </p:sp>
    </p:spTree>
    <p:extLst>
      <p:ext uri="{BB962C8B-B14F-4D97-AF65-F5344CB8AC3E}">
        <p14:creationId xmlns:p14="http://schemas.microsoft.com/office/powerpoint/2010/main" val="3132308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Why / Which Antibiotic?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1723D606-A934-67BE-2067-3AF16E3B4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078702"/>
              </p:ext>
            </p:extLst>
          </p:nvPr>
        </p:nvGraphicFramePr>
        <p:xfrm>
          <a:off x="776377" y="1778348"/>
          <a:ext cx="7591245" cy="3128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754">
                  <a:extLst>
                    <a:ext uri="{9D8B030D-6E8A-4147-A177-3AD203B41FA5}">
                      <a16:colId xmlns:a16="http://schemas.microsoft.com/office/drawing/2014/main" val="3431081200"/>
                    </a:ext>
                  </a:extLst>
                </a:gridCol>
                <a:gridCol w="707257">
                  <a:extLst>
                    <a:ext uri="{9D8B030D-6E8A-4147-A177-3AD203B41FA5}">
                      <a16:colId xmlns:a16="http://schemas.microsoft.com/office/drawing/2014/main" val="1923759138"/>
                    </a:ext>
                  </a:extLst>
                </a:gridCol>
                <a:gridCol w="807613">
                  <a:extLst>
                    <a:ext uri="{9D8B030D-6E8A-4147-A177-3AD203B41FA5}">
                      <a16:colId xmlns:a16="http://schemas.microsoft.com/office/drawing/2014/main" val="2798083882"/>
                    </a:ext>
                  </a:extLst>
                </a:gridCol>
                <a:gridCol w="736516">
                  <a:extLst>
                    <a:ext uri="{9D8B030D-6E8A-4147-A177-3AD203B41FA5}">
                      <a16:colId xmlns:a16="http://schemas.microsoft.com/office/drawing/2014/main" val="3107788172"/>
                    </a:ext>
                  </a:extLst>
                </a:gridCol>
                <a:gridCol w="716343">
                  <a:extLst>
                    <a:ext uri="{9D8B030D-6E8A-4147-A177-3AD203B41FA5}">
                      <a16:colId xmlns:a16="http://schemas.microsoft.com/office/drawing/2014/main" val="709185922"/>
                    </a:ext>
                  </a:extLst>
                </a:gridCol>
                <a:gridCol w="753006">
                  <a:extLst>
                    <a:ext uri="{9D8B030D-6E8A-4147-A177-3AD203B41FA5}">
                      <a16:colId xmlns:a16="http://schemas.microsoft.com/office/drawing/2014/main" val="134291429"/>
                    </a:ext>
                  </a:extLst>
                </a:gridCol>
                <a:gridCol w="735289">
                  <a:extLst>
                    <a:ext uri="{9D8B030D-6E8A-4147-A177-3AD203B41FA5}">
                      <a16:colId xmlns:a16="http://schemas.microsoft.com/office/drawing/2014/main" val="2291403707"/>
                    </a:ext>
                  </a:extLst>
                </a:gridCol>
                <a:gridCol w="744147">
                  <a:extLst>
                    <a:ext uri="{9D8B030D-6E8A-4147-A177-3AD203B41FA5}">
                      <a16:colId xmlns:a16="http://schemas.microsoft.com/office/drawing/2014/main" val="293755653"/>
                    </a:ext>
                  </a:extLst>
                </a:gridCol>
                <a:gridCol w="743320">
                  <a:extLst>
                    <a:ext uri="{9D8B030D-6E8A-4147-A177-3AD203B41FA5}">
                      <a16:colId xmlns:a16="http://schemas.microsoft.com/office/drawing/2014/main" val="1357394348"/>
                    </a:ext>
                  </a:extLst>
                </a:gridCol>
              </a:tblGrid>
              <a:tr h="44696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Unasyn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Ceftaz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Zosyn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Vanco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Clinda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Metro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36140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 coli</a:t>
                      </a:r>
                    </a:p>
                  </a:txBody>
                  <a:tcPr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56%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96%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9293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Oral / GI streps</a:t>
                      </a:r>
                    </a:p>
                  </a:txBody>
                  <a:tcPr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1869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r>
                        <a:rPr lang="en-US" sz="1800" dirty="0"/>
                        <a:t>GBS</a:t>
                      </a:r>
                      <a:endParaRPr lang="en-US" dirty="0"/>
                    </a:p>
                  </a:txBody>
                  <a:tcPr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3195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Enterococcus</a:t>
                      </a:r>
                    </a:p>
                  </a:txBody>
                  <a:tcPr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4927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Anaerobes</a:t>
                      </a:r>
                    </a:p>
                  </a:txBody>
                  <a:tcPr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64656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S. aureus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>
                    <a:solidFill>
                      <a:srgbClr val="FC98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>
                    <a:solidFill>
                      <a:srgbClr val="FC98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>
                    <a:solidFill>
                      <a:srgbClr val="FC98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73%</a:t>
                      </a:r>
                    </a:p>
                  </a:txBody>
                  <a:tcPr anchor="ctr">
                    <a:solidFill>
                      <a:srgbClr val="FC98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3924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7096AA-3B6E-B1A5-C860-B58CFA3C0697}"/>
              </a:ext>
            </a:extLst>
          </p:cNvPr>
          <p:cNvSpPr txBox="1"/>
          <p:nvPr/>
        </p:nvSpPr>
        <p:spPr>
          <a:xfrm>
            <a:off x="390874" y="6225114"/>
            <a:ext cx="4927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References: All % are from Kaiser SoCal Neonatal Antibiogram 2020-2022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0BEB515-5990-651D-9C1E-AC90C7B7F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5085231"/>
            <a:ext cx="6565241" cy="715581"/>
          </a:xfrm>
        </p:spPr>
        <p:txBody>
          <a:bodyPr/>
          <a:lstStyle/>
          <a:p>
            <a:r>
              <a:rPr lang="en-US" sz="1800" dirty="0"/>
              <a:t>If you are worried about Staph, start Vanco</a:t>
            </a:r>
          </a:p>
          <a:p>
            <a:r>
              <a:rPr lang="en-US" sz="1800" dirty="0"/>
              <a:t>Generally staph is not a concern…</a:t>
            </a:r>
          </a:p>
        </p:txBody>
      </p:sp>
    </p:spTree>
    <p:extLst>
      <p:ext uri="{BB962C8B-B14F-4D97-AF65-F5344CB8AC3E}">
        <p14:creationId xmlns:p14="http://schemas.microsoft.com/office/powerpoint/2010/main" val="1965840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>
            <a:extLst>
              <a:ext uri="{FF2B5EF4-FFF2-40B4-BE49-F238E27FC236}">
                <a16:creationId xmlns:a16="http://schemas.microsoft.com/office/drawing/2014/main" id="{EB60217A-A867-46BB-B9B1-1019E0091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8AF0F56-A561-40AC-B25E-45799AF5B7C2}" type="slidenum">
              <a:rPr lang="en-US" altLang="en-US">
                <a:solidFill>
                  <a:srgbClr val="414636"/>
                </a:solidFill>
              </a:rPr>
              <a:pPr algn="r"/>
              <a:t>12</a:t>
            </a:fld>
            <a:endParaRPr lang="en-US" altLang="en-US" dirty="0">
              <a:solidFill>
                <a:srgbClr val="414636"/>
              </a:solidFill>
            </a:endParaRPr>
          </a:p>
        </p:txBody>
      </p:sp>
      <p:sp>
        <p:nvSpPr>
          <p:cNvPr id="29699" name="Footer Placeholder 3">
            <a:extLst>
              <a:ext uri="{FF2B5EF4-FFF2-40B4-BE49-F238E27FC236}">
                <a16:creationId xmlns:a16="http://schemas.microsoft.com/office/drawing/2014/main" id="{78E21ED1-F464-4BF0-A2C7-E83B4426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bg2"/>
                </a:solidFill>
              </a:rPr>
              <a:t>|     © 2011 Kaiser Foundation Health Plan, Inc. For internal use only.</a:t>
            </a:r>
          </a:p>
        </p:txBody>
      </p:sp>
      <p:sp>
        <p:nvSpPr>
          <p:cNvPr id="29700" name="Date Placeholder 4">
            <a:extLst>
              <a:ext uri="{FF2B5EF4-FFF2-40B4-BE49-F238E27FC236}">
                <a16:creationId xmlns:a16="http://schemas.microsoft.com/office/drawing/2014/main" id="{F44EC1A2-875C-46D5-840A-BD31A5AA0C2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78FCA204-2D03-46D7-A464-DE91FA993484}" type="datetime4">
              <a:rPr lang="en-US" altLang="en-US">
                <a:solidFill>
                  <a:schemeClr val="bg2"/>
                </a:solidFill>
              </a:rPr>
              <a:pPr algn="l"/>
              <a:t>November 4, 2023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grpSp>
        <p:nvGrpSpPr>
          <p:cNvPr id="1805316" name="Group 4">
            <a:extLst>
              <a:ext uri="{FF2B5EF4-FFF2-40B4-BE49-F238E27FC236}">
                <a16:creationId xmlns:a16="http://schemas.microsoft.com/office/drawing/2014/main" id="{83EAB182-C6F5-455C-8484-44AE07CC1F7B}"/>
              </a:ext>
            </a:extLst>
          </p:cNvPr>
          <p:cNvGrpSpPr>
            <a:grpSpLocks/>
          </p:cNvGrpSpPr>
          <p:nvPr/>
        </p:nvGrpSpPr>
        <p:grpSpPr bwMode="auto">
          <a:xfrm>
            <a:off x="0" y="1825625"/>
            <a:ext cx="9144000" cy="2862263"/>
            <a:chOff x="0" y="1150"/>
            <a:chExt cx="5760" cy="1803"/>
          </a:xfrm>
        </p:grpSpPr>
        <p:sp>
          <p:nvSpPr>
            <p:cNvPr id="29706" name="Rectangle 5">
              <a:extLst>
                <a:ext uri="{FF2B5EF4-FFF2-40B4-BE49-F238E27FC236}">
                  <a16:creationId xmlns:a16="http://schemas.microsoft.com/office/drawing/2014/main" id="{8D896494-2B09-4FFF-BAFF-8DD285A235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150"/>
              <a:ext cx="5760" cy="17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9707" name="Line 6">
              <a:extLst>
                <a:ext uri="{FF2B5EF4-FFF2-40B4-BE49-F238E27FC236}">
                  <a16:creationId xmlns:a16="http://schemas.microsoft.com/office/drawing/2014/main" id="{0C60555E-3FA4-4F0C-8394-546CFBE82F7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0" y="2953"/>
              <a:ext cx="576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805320" name="Rectangle 8">
            <a:extLst>
              <a:ext uri="{FF2B5EF4-FFF2-40B4-BE49-F238E27FC236}">
                <a16:creationId xmlns:a16="http://schemas.microsoft.com/office/drawing/2014/main" id="{CE201C0A-0F42-4F3F-B732-A178B4DA6F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4400" y="2884201"/>
            <a:ext cx="7315200" cy="73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4300" indent="-1143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u="sng" dirty="0">
                <a:solidFill>
                  <a:srgbClr val="FFFFFF"/>
                </a:solidFill>
              </a:rPr>
              <a:t>What Do Other Peds Centers Do?</a:t>
            </a:r>
          </a:p>
        </p:txBody>
      </p:sp>
    </p:spTree>
    <p:extLst>
      <p:ext uri="{BB962C8B-B14F-4D97-AF65-F5344CB8AC3E}">
        <p14:creationId xmlns:p14="http://schemas.microsoft.com/office/powerpoint/2010/main" val="302457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0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3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Other Centers Guidelines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725EC0B-26DD-F115-7422-B2B0907B3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696282"/>
              </p:ext>
            </p:extLst>
          </p:nvPr>
        </p:nvGraphicFramePr>
        <p:xfrm>
          <a:off x="457200" y="1443774"/>
          <a:ext cx="8449730" cy="3970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085">
                  <a:extLst>
                    <a:ext uri="{9D8B030D-6E8A-4147-A177-3AD203B41FA5}">
                      <a16:colId xmlns:a16="http://schemas.microsoft.com/office/drawing/2014/main" val="1405736644"/>
                    </a:ext>
                  </a:extLst>
                </a:gridCol>
                <a:gridCol w="959408">
                  <a:extLst>
                    <a:ext uri="{9D8B030D-6E8A-4147-A177-3AD203B41FA5}">
                      <a16:colId xmlns:a16="http://schemas.microsoft.com/office/drawing/2014/main" val="3930521711"/>
                    </a:ext>
                  </a:extLst>
                </a:gridCol>
                <a:gridCol w="531721">
                  <a:extLst>
                    <a:ext uri="{9D8B030D-6E8A-4147-A177-3AD203B41FA5}">
                      <a16:colId xmlns:a16="http://schemas.microsoft.com/office/drawing/2014/main" val="2161163389"/>
                    </a:ext>
                  </a:extLst>
                </a:gridCol>
                <a:gridCol w="959408">
                  <a:extLst>
                    <a:ext uri="{9D8B030D-6E8A-4147-A177-3AD203B41FA5}">
                      <a16:colId xmlns:a16="http://schemas.microsoft.com/office/drawing/2014/main" val="2587760458"/>
                    </a:ext>
                  </a:extLst>
                </a:gridCol>
                <a:gridCol w="531721">
                  <a:extLst>
                    <a:ext uri="{9D8B030D-6E8A-4147-A177-3AD203B41FA5}">
                      <a16:colId xmlns:a16="http://schemas.microsoft.com/office/drawing/2014/main" val="3414260786"/>
                    </a:ext>
                  </a:extLst>
                </a:gridCol>
                <a:gridCol w="959408">
                  <a:extLst>
                    <a:ext uri="{9D8B030D-6E8A-4147-A177-3AD203B41FA5}">
                      <a16:colId xmlns:a16="http://schemas.microsoft.com/office/drawing/2014/main" val="3512790378"/>
                    </a:ext>
                  </a:extLst>
                </a:gridCol>
                <a:gridCol w="531721">
                  <a:extLst>
                    <a:ext uri="{9D8B030D-6E8A-4147-A177-3AD203B41FA5}">
                      <a16:colId xmlns:a16="http://schemas.microsoft.com/office/drawing/2014/main" val="2732393874"/>
                    </a:ext>
                  </a:extLst>
                </a:gridCol>
                <a:gridCol w="959408">
                  <a:extLst>
                    <a:ext uri="{9D8B030D-6E8A-4147-A177-3AD203B41FA5}">
                      <a16:colId xmlns:a16="http://schemas.microsoft.com/office/drawing/2014/main" val="380102560"/>
                    </a:ext>
                  </a:extLst>
                </a:gridCol>
                <a:gridCol w="531721">
                  <a:extLst>
                    <a:ext uri="{9D8B030D-6E8A-4147-A177-3AD203B41FA5}">
                      <a16:colId xmlns:a16="http://schemas.microsoft.com/office/drawing/2014/main" val="23483510"/>
                    </a:ext>
                  </a:extLst>
                </a:gridCol>
                <a:gridCol w="959408">
                  <a:extLst>
                    <a:ext uri="{9D8B030D-6E8A-4147-A177-3AD203B41FA5}">
                      <a16:colId xmlns:a16="http://schemas.microsoft.com/office/drawing/2014/main" val="3959135099"/>
                    </a:ext>
                  </a:extLst>
                </a:gridCol>
                <a:gridCol w="531721">
                  <a:extLst>
                    <a:ext uri="{9D8B030D-6E8A-4147-A177-3AD203B41FA5}">
                      <a16:colId xmlns:a16="http://schemas.microsoft.com/office/drawing/2014/main" val="4080442119"/>
                    </a:ext>
                  </a:extLst>
                </a:gridCol>
              </a:tblGrid>
              <a:tr h="14491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sng" strike="noStrike" dirty="0">
                          <a:effectLst/>
                        </a:rPr>
                        <a:t>Stage I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sng" strike="noStrike" dirty="0">
                          <a:effectLst/>
                        </a:rPr>
                        <a:t>Stage </a:t>
                      </a:r>
                      <a:r>
                        <a:rPr lang="en-US" sz="1000" b="1" u="sng" strike="noStrike" dirty="0" err="1">
                          <a:effectLst/>
                        </a:rPr>
                        <a:t>IIa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sng" strike="noStrike" dirty="0">
                          <a:effectLst/>
                        </a:rPr>
                        <a:t>Stage IIb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sng" strike="noStrike" dirty="0">
                          <a:effectLst/>
                        </a:rPr>
                        <a:t>Stage IIIa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u="sng" strike="noStrike" dirty="0">
                          <a:effectLst/>
                        </a:rPr>
                        <a:t>Stage </a:t>
                      </a:r>
                      <a:r>
                        <a:rPr lang="en-US" sz="1000" b="1" u="sng" strike="noStrike" dirty="0" err="1">
                          <a:effectLst/>
                        </a:rPr>
                        <a:t>IIIb</a:t>
                      </a:r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497639"/>
                  </a:ext>
                </a:extLst>
              </a:tr>
              <a:tr h="144910">
                <a:tc>
                  <a:txBody>
                    <a:bodyPr/>
                    <a:lstStyle/>
                    <a:p>
                      <a:pPr algn="l" fontAlgn="t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Antibiotics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>
                          <a:effectLst/>
                        </a:rPr>
                        <a:t>Duration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>
                          <a:effectLst/>
                        </a:rPr>
                        <a:t>Antibiotics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>
                          <a:effectLst/>
                        </a:rPr>
                        <a:t>Duration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>
                          <a:effectLst/>
                        </a:rPr>
                        <a:t>Antibiotics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>
                          <a:effectLst/>
                        </a:rPr>
                        <a:t>Duration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Antibiotics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>
                          <a:effectLst/>
                        </a:rPr>
                        <a:t>Duration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>
                          <a:effectLst/>
                        </a:rPr>
                        <a:t>Antibiotics</a:t>
                      </a:r>
                      <a:endParaRPr lang="en-US" sz="10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b="1" u="none" strike="noStrike" dirty="0">
                          <a:effectLst/>
                        </a:rPr>
                        <a:t>Duration</a:t>
                      </a:r>
                      <a:endParaRPr lang="en-US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4276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CS Mott Children's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48 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Gent*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7 days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Vanco +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10 days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Vanco +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10 days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Vanco + Zosyn + </a:t>
                      </a:r>
                      <a:r>
                        <a:rPr lang="en-US" sz="1000" u="none" strike="noStrike" dirty="0" err="1">
                          <a:effectLst/>
                        </a:rPr>
                        <a:t>flucon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14 days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074774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Doernbecher Children’s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48 hours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 + Metro OR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 + Metro OR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 + Metro OR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494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Hospital for Sick Children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</a:t>
                      </a:r>
                      <a:r>
                        <a:rPr lang="en-US" sz="1000" u="none" strike="noStrike" dirty="0" err="1">
                          <a:effectLst/>
                        </a:rPr>
                        <a:t>Tobra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7 days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</a:t>
                      </a:r>
                      <a:r>
                        <a:rPr lang="en-US" sz="1000" u="none" strike="noStrike" dirty="0" err="1">
                          <a:effectLst/>
                        </a:rPr>
                        <a:t>Tobra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</a:t>
                      </a:r>
                      <a:r>
                        <a:rPr lang="en-US" sz="1000" u="none" strike="noStrike" dirty="0" err="1">
                          <a:effectLst/>
                        </a:rPr>
                        <a:t>Tobra</a:t>
                      </a:r>
                      <a:r>
                        <a:rPr lang="en-US" sz="1000" u="none" strike="noStrike" dirty="0">
                          <a:effectLst/>
                        </a:rPr>
                        <a:t> + Metro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</a:t>
                      </a:r>
                      <a:r>
                        <a:rPr lang="en-US" sz="1000" u="none" strike="noStrike" dirty="0" err="1">
                          <a:effectLst/>
                        </a:rPr>
                        <a:t>Tobra</a:t>
                      </a:r>
                      <a:r>
                        <a:rPr lang="en-US" sz="1000" u="none" strike="noStrike" dirty="0">
                          <a:effectLst/>
                        </a:rPr>
                        <a:t> + Metro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</a:t>
                      </a:r>
                      <a:r>
                        <a:rPr lang="en-US" sz="1000" u="none" strike="noStrike" dirty="0" err="1">
                          <a:effectLst/>
                        </a:rPr>
                        <a:t>Tobra</a:t>
                      </a:r>
                      <a:r>
                        <a:rPr lang="en-US" sz="1000" u="none" strike="noStrike" dirty="0">
                          <a:effectLst/>
                        </a:rPr>
                        <a:t> + Metro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398596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Le Bonheur Children’s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5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 + Metro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10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 + Metro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14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11606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Nicklaus Children's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48 hours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 + Metro OR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 + Metro OR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10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 + Metro OR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14 days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 + Metro OR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14 days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49587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St. Louis Children’s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3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 + Metro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10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 + Metro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10 days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1458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UCSF – NICU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</a:t>
                      </a:r>
                      <a:r>
                        <a:rPr lang="en-US" sz="1000" u="none" strike="noStrike" dirty="0" err="1">
                          <a:effectLst/>
                        </a:rPr>
                        <a:t>Naf</a:t>
                      </a:r>
                      <a:r>
                        <a:rPr lang="en-US" sz="1000" u="none" strike="noStrike" dirty="0">
                          <a:effectLst/>
                        </a:rPr>
                        <a:t> + Gent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48 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 + Metro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 + Metro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 + Metro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7 days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18092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UCSF – PICU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48 hours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7 days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7 days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430306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University of North Carolina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Amp + Gent + Metro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1693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 err="1">
                          <a:effectLst/>
                        </a:rPr>
                        <a:t>UoT</a:t>
                      </a:r>
                      <a:r>
                        <a:rPr lang="en-US" sz="1000" b="1" u="none" strike="noStrike" dirty="0">
                          <a:effectLst/>
                        </a:rPr>
                        <a:t> San Antonio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Zosyn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Zosyn + </a:t>
                      </a:r>
                      <a:r>
                        <a:rPr lang="en-US" sz="1000" u="none" strike="noStrike" dirty="0" err="1">
                          <a:effectLst/>
                        </a:rPr>
                        <a:t>flucon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 Zosyn + </a:t>
                      </a:r>
                      <a:r>
                        <a:rPr lang="en-US" sz="1000" u="none" strike="noStrike" dirty="0" err="1">
                          <a:effectLst/>
                        </a:rPr>
                        <a:t>flucon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26" marR="4026" marT="4026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117077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205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Other Centers Guidelines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42B5FC-2DE9-4005-AAAE-A1B691B1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4738"/>
            <a:ext cx="6671733" cy="4364272"/>
          </a:xfrm>
        </p:spPr>
        <p:txBody>
          <a:bodyPr/>
          <a:lstStyle/>
          <a:p>
            <a:r>
              <a:rPr lang="en-US" dirty="0"/>
              <a:t>Duration</a:t>
            </a:r>
          </a:p>
          <a:p>
            <a:pPr lvl="1"/>
            <a:r>
              <a:rPr lang="en-US" dirty="0"/>
              <a:t>Stage I - 48 hours</a:t>
            </a:r>
          </a:p>
          <a:p>
            <a:pPr lvl="1"/>
            <a:r>
              <a:rPr lang="en-US" dirty="0"/>
              <a:t>Stage II - 7 days</a:t>
            </a:r>
          </a:p>
          <a:p>
            <a:pPr lvl="1"/>
            <a:r>
              <a:rPr lang="en-US" dirty="0"/>
              <a:t>Stage III a - 7-10 days</a:t>
            </a:r>
          </a:p>
          <a:p>
            <a:pPr lvl="1"/>
            <a:r>
              <a:rPr lang="en-US" dirty="0"/>
              <a:t>Stage III b - 7-14 days</a:t>
            </a:r>
          </a:p>
          <a:p>
            <a:endParaRPr lang="en-US" sz="1200" dirty="0"/>
          </a:p>
          <a:p>
            <a:r>
              <a:rPr lang="en-US" dirty="0"/>
              <a:t>Antibiotics</a:t>
            </a:r>
          </a:p>
          <a:p>
            <a:pPr lvl="1"/>
            <a:r>
              <a:rPr lang="en-US" dirty="0"/>
              <a:t>Stage I - Amp + Gent, Zosyn</a:t>
            </a:r>
          </a:p>
          <a:p>
            <a:pPr lvl="1"/>
            <a:r>
              <a:rPr lang="en-US" dirty="0"/>
              <a:t>Stage II - Amp + Gent, Zosyn</a:t>
            </a:r>
          </a:p>
          <a:p>
            <a:pPr lvl="1"/>
            <a:r>
              <a:rPr lang="en-US" dirty="0"/>
              <a:t>Stage III a - Amp + Gent + Metro, Zosyn</a:t>
            </a:r>
          </a:p>
          <a:p>
            <a:pPr lvl="1"/>
            <a:r>
              <a:rPr lang="en-US" dirty="0"/>
              <a:t>Stage III b - Amp + Gent + Metro, Zosyn</a:t>
            </a:r>
          </a:p>
        </p:txBody>
      </p:sp>
    </p:spTree>
    <p:extLst>
      <p:ext uri="{BB962C8B-B14F-4D97-AF65-F5344CB8AC3E}">
        <p14:creationId xmlns:p14="http://schemas.microsoft.com/office/powerpoint/2010/main" val="1255560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Other Centers Guidelines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42B5FC-2DE9-4005-AAAE-A1B691B1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4738"/>
            <a:ext cx="7420708" cy="3564053"/>
          </a:xfrm>
        </p:spPr>
        <p:txBody>
          <a:bodyPr/>
          <a:lstStyle/>
          <a:p>
            <a:r>
              <a:rPr lang="en-US" dirty="0"/>
              <a:t>Vancomycin variation</a:t>
            </a:r>
          </a:p>
          <a:p>
            <a:pPr lvl="1"/>
            <a:r>
              <a:rPr lang="en-US" dirty="0"/>
              <a:t>Most don’t use it routinely </a:t>
            </a:r>
          </a:p>
          <a:p>
            <a:pPr lvl="1"/>
            <a:r>
              <a:rPr lang="en-US" dirty="0"/>
              <a:t>Sometimes if CVC</a:t>
            </a:r>
          </a:p>
          <a:p>
            <a:pPr lvl="1"/>
            <a:r>
              <a:rPr lang="en-US" dirty="0"/>
              <a:t>Sometimes if MRSA colonized</a:t>
            </a:r>
          </a:p>
          <a:p>
            <a:pPr lvl="1"/>
            <a:r>
              <a:rPr lang="en-US" dirty="0"/>
              <a:t>Sometimes until cultures are negative</a:t>
            </a:r>
          </a:p>
          <a:p>
            <a:endParaRPr lang="en-US" sz="1200" dirty="0"/>
          </a:p>
          <a:p>
            <a:r>
              <a:rPr lang="en-US" dirty="0"/>
              <a:t>Fluconazole variation</a:t>
            </a:r>
          </a:p>
          <a:p>
            <a:pPr lvl="1"/>
            <a:r>
              <a:rPr lang="en-US" dirty="0"/>
              <a:t>Most don’t use it routinely </a:t>
            </a:r>
          </a:p>
          <a:p>
            <a:pPr lvl="1"/>
            <a:r>
              <a:rPr lang="en-US" dirty="0"/>
              <a:t>Sometimes in Stage III a, III b</a:t>
            </a:r>
          </a:p>
        </p:txBody>
      </p:sp>
    </p:spTree>
    <p:extLst>
      <p:ext uri="{BB962C8B-B14F-4D97-AF65-F5344CB8AC3E}">
        <p14:creationId xmlns:p14="http://schemas.microsoft.com/office/powerpoint/2010/main" val="3948953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>
            <a:extLst>
              <a:ext uri="{FF2B5EF4-FFF2-40B4-BE49-F238E27FC236}">
                <a16:creationId xmlns:a16="http://schemas.microsoft.com/office/drawing/2014/main" id="{EB60217A-A867-46BB-B9B1-1019E0091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8AF0F56-A561-40AC-B25E-45799AF5B7C2}" type="slidenum">
              <a:rPr lang="en-US" altLang="en-US">
                <a:solidFill>
                  <a:srgbClr val="414636"/>
                </a:solidFill>
              </a:rPr>
              <a:pPr algn="r"/>
              <a:t>16</a:t>
            </a:fld>
            <a:endParaRPr lang="en-US" altLang="en-US" dirty="0">
              <a:solidFill>
                <a:srgbClr val="414636"/>
              </a:solidFill>
            </a:endParaRPr>
          </a:p>
        </p:txBody>
      </p:sp>
      <p:sp>
        <p:nvSpPr>
          <p:cNvPr id="29699" name="Footer Placeholder 3">
            <a:extLst>
              <a:ext uri="{FF2B5EF4-FFF2-40B4-BE49-F238E27FC236}">
                <a16:creationId xmlns:a16="http://schemas.microsoft.com/office/drawing/2014/main" id="{78E21ED1-F464-4BF0-A2C7-E83B4426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bg2"/>
                </a:solidFill>
              </a:rPr>
              <a:t>|     © 2011 Kaiser Foundation Health Plan, Inc. For internal use only.</a:t>
            </a:r>
          </a:p>
        </p:txBody>
      </p:sp>
      <p:sp>
        <p:nvSpPr>
          <p:cNvPr id="29700" name="Date Placeholder 4">
            <a:extLst>
              <a:ext uri="{FF2B5EF4-FFF2-40B4-BE49-F238E27FC236}">
                <a16:creationId xmlns:a16="http://schemas.microsoft.com/office/drawing/2014/main" id="{F44EC1A2-875C-46D5-840A-BD31A5AA0C2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78FCA204-2D03-46D7-A464-DE91FA993484}" type="datetime4">
              <a:rPr lang="en-US" altLang="en-US">
                <a:solidFill>
                  <a:schemeClr val="bg2"/>
                </a:solidFill>
              </a:rPr>
              <a:pPr algn="l"/>
              <a:t>November 4, 2023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grpSp>
        <p:nvGrpSpPr>
          <p:cNvPr id="1805316" name="Group 4">
            <a:extLst>
              <a:ext uri="{FF2B5EF4-FFF2-40B4-BE49-F238E27FC236}">
                <a16:creationId xmlns:a16="http://schemas.microsoft.com/office/drawing/2014/main" id="{83EAB182-C6F5-455C-8484-44AE07CC1F7B}"/>
              </a:ext>
            </a:extLst>
          </p:cNvPr>
          <p:cNvGrpSpPr>
            <a:grpSpLocks/>
          </p:cNvGrpSpPr>
          <p:nvPr/>
        </p:nvGrpSpPr>
        <p:grpSpPr bwMode="auto">
          <a:xfrm>
            <a:off x="0" y="1825625"/>
            <a:ext cx="9144000" cy="2862263"/>
            <a:chOff x="0" y="1150"/>
            <a:chExt cx="5760" cy="1803"/>
          </a:xfrm>
        </p:grpSpPr>
        <p:sp>
          <p:nvSpPr>
            <p:cNvPr id="29706" name="Rectangle 5">
              <a:extLst>
                <a:ext uri="{FF2B5EF4-FFF2-40B4-BE49-F238E27FC236}">
                  <a16:creationId xmlns:a16="http://schemas.microsoft.com/office/drawing/2014/main" id="{8D896494-2B09-4FFF-BAFF-8DD285A235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150"/>
              <a:ext cx="5760" cy="17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9707" name="Line 6">
              <a:extLst>
                <a:ext uri="{FF2B5EF4-FFF2-40B4-BE49-F238E27FC236}">
                  <a16:creationId xmlns:a16="http://schemas.microsoft.com/office/drawing/2014/main" id="{0C60555E-3FA4-4F0C-8394-546CFBE82F7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0" y="2953"/>
              <a:ext cx="576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805320" name="Rectangle 8">
            <a:extLst>
              <a:ext uri="{FF2B5EF4-FFF2-40B4-BE49-F238E27FC236}">
                <a16:creationId xmlns:a16="http://schemas.microsoft.com/office/drawing/2014/main" id="{CE201C0A-0F42-4F3F-B732-A178B4DA6F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4400" y="2562574"/>
            <a:ext cx="7315200" cy="137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4300" indent="-1143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u="sng" dirty="0">
                <a:solidFill>
                  <a:srgbClr val="FFFFFF"/>
                </a:solidFill>
              </a:rPr>
              <a:t>How treatments line up for mild/moderate or severe NEC</a:t>
            </a:r>
          </a:p>
        </p:txBody>
      </p:sp>
    </p:spTree>
    <p:extLst>
      <p:ext uri="{BB962C8B-B14F-4D97-AF65-F5344CB8AC3E}">
        <p14:creationId xmlns:p14="http://schemas.microsoft.com/office/powerpoint/2010/main" val="202443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0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3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Why / Which Antibiotic?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1723D606-A934-67BE-2067-3AF16E3B4F5C}"/>
              </a:ext>
            </a:extLst>
          </p:cNvPr>
          <p:cNvGraphicFramePr>
            <a:graphicFrameLocks noGrp="1"/>
          </p:cNvGraphicFramePr>
          <p:nvPr/>
        </p:nvGraphicFramePr>
        <p:xfrm>
          <a:off x="776375" y="2056480"/>
          <a:ext cx="7591245" cy="2234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754">
                  <a:extLst>
                    <a:ext uri="{9D8B030D-6E8A-4147-A177-3AD203B41FA5}">
                      <a16:colId xmlns:a16="http://schemas.microsoft.com/office/drawing/2014/main" val="3431081200"/>
                    </a:ext>
                  </a:extLst>
                </a:gridCol>
                <a:gridCol w="707257">
                  <a:extLst>
                    <a:ext uri="{9D8B030D-6E8A-4147-A177-3AD203B41FA5}">
                      <a16:colId xmlns:a16="http://schemas.microsoft.com/office/drawing/2014/main" val="1923759138"/>
                    </a:ext>
                  </a:extLst>
                </a:gridCol>
                <a:gridCol w="807613">
                  <a:extLst>
                    <a:ext uri="{9D8B030D-6E8A-4147-A177-3AD203B41FA5}">
                      <a16:colId xmlns:a16="http://schemas.microsoft.com/office/drawing/2014/main" val="2798083882"/>
                    </a:ext>
                  </a:extLst>
                </a:gridCol>
                <a:gridCol w="736516">
                  <a:extLst>
                    <a:ext uri="{9D8B030D-6E8A-4147-A177-3AD203B41FA5}">
                      <a16:colId xmlns:a16="http://schemas.microsoft.com/office/drawing/2014/main" val="3107788172"/>
                    </a:ext>
                  </a:extLst>
                </a:gridCol>
                <a:gridCol w="716343">
                  <a:extLst>
                    <a:ext uri="{9D8B030D-6E8A-4147-A177-3AD203B41FA5}">
                      <a16:colId xmlns:a16="http://schemas.microsoft.com/office/drawing/2014/main" val="709185922"/>
                    </a:ext>
                  </a:extLst>
                </a:gridCol>
                <a:gridCol w="753006">
                  <a:extLst>
                    <a:ext uri="{9D8B030D-6E8A-4147-A177-3AD203B41FA5}">
                      <a16:colId xmlns:a16="http://schemas.microsoft.com/office/drawing/2014/main" val="134291429"/>
                    </a:ext>
                  </a:extLst>
                </a:gridCol>
                <a:gridCol w="735289">
                  <a:extLst>
                    <a:ext uri="{9D8B030D-6E8A-4147-A177-3AD203B41FA5}">
                      <a16:colId xmlns:a16="http://schemas.microsoft.com/office/drawing/2014/main" val="2291403707"/>
                    </a:ext>
                  </a:extLst>
                </a:gridCol>
                <a:gridCol w="744147">
                  <a:extLst>
                    <a:ext uri="{9D8B030D-6E8A-4147-A177-3AD203B41FA5}">
                      <a16:colId xmlns:a16="http://schemas.microsoft.com/office/drawing/2014/main" val="293755653"/>
                    </a:ext>
                  </a:extLst>
                </a:gridCol>
                <a:gridCol w="743320">
                  <a:extLst>
                    <a:ext uri="{9D8B030D-6E8A-4147-A177-3AD203B41FA5}">
                      <a16:colId xmlns:a16="http://schemas.microsoft.com/office/drawing/2014/main" val="1357394348"/>
                    </a:ext>
                  </a:extLst>
                </a:gridCol>
              </a:tblGrid>
              <a:tr h="44696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Unasyn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Ceftaz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Zosyn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Vanco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Clinda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Metro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36140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56%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96%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9293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Oral / GI streps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1869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r>
                        <a:rPr lang="en-US" sz="1800" dirty="0"/>
                        <a:t>GBS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3195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Enterococcus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4927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7096AA-3B6E-B1A5-C860-B58CFA3C0697}"/>
              </a:ext>
            </a:extLst>
          </p:cNvPr>
          <p:cNvSpPr txBox="1"/>
          <p:nvPr/>
        </p:nvSpPr>
        <p:spPr>
          <a:xfrm>
            <a:off x="390874" y="6225114"/>
            <a:ext cx="4927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References: All % are from Kaiser SoCal Neonatal Antibiogram 2020-2022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28542D3-0598-86F6-D354-DD8DBE04ABE6}"/>
              </a:ext>
            </a:extLst>
          </p:cNvPr>
          <p:cNvSpPr txBox="1">
            <a:spLocks/>
          </p:cNvSpPr>
          <p:nvPr/>
        </p:nvSpPr>
        <p:spPr bwMode="gray">
          <a:xfrm>
            <a:off x="1228991" y="4438595"/>
            <a:ext cx="6565241" cy="143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Pros</a:t>
            </a:r>
          </a:p>
          <a:p>
            <a:pPr lvl="1"/>
            <a:r>
              <a:rPr lang="en-US" sz="1400" dirty="0"/>
              <a:t>Amp provides gram-positive coverage, Gent provides gram-negative</a:t>
            </a:r>
          </a:p>
          <a:p>
            <a:pPr lvl="1"/>
            <a:r>
              <a:rPr lang="en-US" sz="1400" dirty="0"/>
              <a:t>Reasonably narrow for lower acuity patient </a:t>
            </a:r>
          </a:p>
          <a:p>
            <a:endParaRPr lang="en-US" sz="800" dirty="0"/>
          </a:p>
          <a:p>
            <a:r>
              <a:rPr lang="en-US" sz="1800" dirty="0"/>
              <a:t>Cons: Gentamycin toxicity, monitoring is always a concern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798C13-76E2-6F00-4E13-D8CD01C03F09}"/>
              </a:ext>
            </a:extLst>
          </p:cNvPr>
          <p:cNvSpPr txBox="1"/>
          <p:nvPr/>
        </p:nvSpPr>
        <p:spPr>
          <a:xfrm>
            <a:off x="732234" y="1536686"/>
            <a:ext cx="7061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Mild / Moderate / Non perforated: Ampicillin + Gentamicin</a:t>
            </a:r>
          </a:p>
        </p:txBody>
      </p:sp>
    </p:spTree>
    <p:extLst>
      <p:ext uri="{BB962C8B-B14F-4D97-AF65-F5344CB8AC3E}">
        <p14:creationId xmlns:p14="http://schemas.microsoft.com/office/powerpoint/2010/main" val="2457786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45A7CA4-6474-A697-AF58-B6CA566C537B}"/>
              </a:ext>
            </a:extLst>
          </p:cNvPr>
          <p:cNvGraphicFramePr>
            <a:graphicFrameLocks noGrp="1"/>
          </p:cNvGraphicFramePr>
          <p:nvPr/>
        </p:nvGraphicFramePr>
        <p:xfrm>
          <a:off x="776377" y="2052721"/>
          <a:ext cx="7591245" cy="2234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754">
                  <a:extLst>
                    <a:ext uri="{9D8B030D-6E8A-4147-A177-3AD203B41FA5}">
                      <a16:colId xmlns:a16="http://schemas.microsoft.com/office/drawing/2014/main" val="3431081200"/>
                    </a:ext>
                  </a:extLst>
                </a:gridCol>
                <a:gridCol w="707257">
                  <a:extLst>
                    <a:ext uri="{9D8B030D-6E8A-4147-A177-3AD203B41FA5}">
                      <a16:colId xmlns:a16="http://schemas.microsoft.com/office/drawing/2014/main" val="1923759138"/>
                    </a:ext>
                  </a:extLst>
                </a:gridCol>
                <a:gridCol w="807613">
                  <a:extLst>
                    <a:ext uri="{9D8B030D-6E8A-4147-A177-3AD203B41FA5}">
                      <a16:colId xmlns:a16="http://schemas.microsoft.com/office/drawing/2014/main" val="2798083882"/>
                    </a:ext>
                  </a:extLst>
                </a:gridCol>
                <a:gridCol w="736516">
                  <a:extLst>
                    <a:ext uri="{9D8B030D-6E8A-4147-A177-3AD203B41FA5}">
                      <a16:colId xmlns:a16="http://schemas.microsoft.com/office/drawing/2014/main" val="3107788172"/>
                    </a:ext>
                  </a:extLst>
                </a:gridCol>
                <a:gridCol w="716343">
                  <a:extLst>
                    <a:ext uri="{9D8B030D-6E8A-4147-A177-3AD203B41FA5}">
                      <a16:colId xmlns:a16="http://schemas.microsoft.com/office/drawing/2014/main" val="709185922"/>
                    </a:ext>
                  </a:extLst>
                </a:gridCol>
                <a:gridCol w="753006">
                  <a:extLst>
                    <a:ext uri="{9D8B030D-6E8A-4147-A177-3AD203B41FA5}">
                      <a16:colId xmlns:a16="http://schemas.microsoft.com/office/drawing/2014/main" val="134291429"/>
                    </a:ext>
                  </a:extLst>
                </a:gridCol>
                <a:gridCol w="735289">
                  <a:extLst>
                    <a:ext uri="{9D8B030D-6E8A-4147-A177-3AD203B41FA5}">
                      <a16:colId xmlns:a16="http://schemas.microsoft.com/office/drawing/2014/main" val="2291403707"/>
                    </a:ext>
                  </a:extLst>
                </a:gridCol>
                <a:gridCol w="744147">
                  <a:extLst>
                    <a:ext uri="{9D8B030D-6E8A-4147-A177-3AD203B41FA5}">
                      <a16:colId xmlns:a16="http://schemas.microsoft.com/office/drawing/2014/main" val="293755653"/>
                    </a:ext>
                  </a:extLst>
                </a:gridCol>
                <a:gridCol w="743320">
                  <a:extLst>
                    <a:ext uri="{9D8B030D-6E8A-4147-A177-3AD203B41FA5}">
                      <a16:colId xmlns:a16="http://schemas.microsoft.com/office/drawing/2014/main" val="1357394348"/>
                    </a:ext>
                  </a:extLst>
                </a:gridCol>
              </a:tblGrid>
              <a:tr h="44696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Unasyn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Ceftaz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Zosyn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Vanco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Clinda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Metro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36140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56%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96%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9293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Oral / GI streps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1869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r>
                        <a:rPr lang="en-US" sz="1800" dirty="0"/>
                        <a:t>GBS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3195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Enterococcus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4927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Why / Which Antibiotic?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7096AA-3B6E-B1A5-C860-B58CFA3C0697}"/>
              </a:ext>
            </a:extLst>
          </p:cNvPr>
          <p:cNvSpPr txBox="1"/>
          <p:nvPr/>
        </p:nvSpPr>
        <p:spPr>
          <a:xfrm>
            <a:off x="390874" y="6225114"/>
            <a:ext cx="4927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References: All % are from Kaiser SoCal Neonatal Antibiogram 2020-2022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28542D3-0598-86F6-D354-DD8DBE04ABE6}"/>
              </a:ext>
            </a:extLst>
          </p:cNvPr>
          <p:cNvSpPr txBox="1">
            <a:spLocks/>
          </p:cNvSpPr>
          <p:nvPr/>
        </p:nvSpPr>
        <p:spPr bwMode="gray">
          <a:xfrm>
            <a:off x="1228991" y="4438595"/>
            <a:ext cx="6565241" cy="1480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Pros: </a:t>
            </a:r>
            <a:r>
              <a:rPr lang="en-US" sz="1400" dirty="0"/>
              <a:t>Amp provides enterococci coverage; </a:t>
            </a:r>
            <a:r>
              <a:rPr lang="en-US" sz="1400" dirty="0" err="1"/>
              <a:t>Ceftaz</a:t>
            </a:r>
            <a:r>
              <a:rPr lang="en-US" sz="1400" dirty="0"/>
              <a:t> provides broad coverage</a:t>
            </a:r>
            <a:endParaRPr lang="en-US" sz="800" dirty="0"/>
          </a:p>
          <a:p>
            <a:r>
              <a:rPr lang="en-US" sz="1800" dirty="0"/>
              <a:t>Cons: </a:t>
            </a:r>
          </a:p>
          <a:p>
            <a:pPr lvl="1"/>
            <a:r>
              <a:rPr lang="en-US" sz="1400" dirty="0"/>
              <a:t>Broader spectrum, redundant coverage probably not needed for lower acuity patients</a:t>
            </a:r>
          </a:p>
          <a:p>
            <a:pPr lvl="1"/>
            <a:r>
              <a:rPr lang="en-US" sz="1400" dirty="0" err="1"/>
              <a:t>Ceftaz</a:t>
            </a:r>
            <a:r>
              <a:rPr lang="en-US" sz="1400" dirty="0"/>
              <a:t> is great… but if we use it for coverage to “rule out infection” resistance will occur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798C13-76E2-6F00-4E13-D8CD01C03F09}"/>
              </a:ext>
            </a:extLst>
          </p:cNvPr>
          <p:cNvSpPr txBox="1"/>
          <p:nvPr/>
        </p:nvSpPr>
        <p:spPr>
          <a:xfrm>
            <a:off x="732234" y="1536686"/>
            <a:ext cx="7103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Mild / Moderate / Non perforated: Ampicillin + Ceftazidime</a:t>
            </a:r>
          </a:p>
        </p:txBody>
      </p:sp>
    </p:spTree>
    <p:extLst>
      <p:ext uri="{BB962C8B-B14F-4D97-AF65-F5344CB8AC3E}">
        <p14:creationId xmlns:p14="http://schemas.microsoft.com/office/powerpoint/2010/main" val="643800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Why / Which Antibiotic?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1723D606-A934-67BE-2067-3AF16E3B4F5C}"/>
              </a:ext>
            </a:extLst>
          </p:cNvPr>
          <p:cNvGraphicFramePr>
            <a:graphicFrameLocks noGrp="1"/>
          </p:cNvGraphicFramePr>
          <p:nvPr/>
        </p:nvGraphicFramePr>
        <p:xfrm>
          <a:off x="776375" y="2056480"/>
          <a:ext cx="7591245" cy="268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754">
                  <a:extLst>
                    <a:ext uri="{9D8B030D-6E8A-4147-A177-3AD203B41FA5}">
                      <a16:colId xmlns:a16="http://schemas.microsoft.com/office/drawing/2014/main" val="3431081200"/>
                    </a:ext>
                  </a:extLst>
                </a:gridCol>
                <a:gridCol w="707257">
                  <a:extLst>
                    <a:ext uri="{9D8B030D-6E8A-4147-A177-3AD203B41FA5}">
                      <a16:colId xmlns:a16="http://schemas.microsoft.com/office/drawing/2014/main" val="1923759138"/>
                    </a:ext>
                  </a:extLst>
                </a:gridCol>
                <a:gridCol w="807613">
                  <a:extLst>
                    <a:ext uri="{9D8B030D-6E8A-4147-A177-3AD203B41FA5}">
                      <a16:colId xmlns:a16="http://schemas.microsoft.com/office/drawing/2014/main" val="2798083882"/>
                    </a:ext>
                  </a:extLst>
                </a:gridCol>
                <a:gridCol w="736516">
                  <a:extLst>
                    <a:ext uri="{9D8B030D-6E8A-4147-A177-3AD203B41FA5}">
                      <a16:colId xmlns:a16="http://schemas.microsoft.com/office/drawing/2014/main" val="3107788172"/>
                    </a:ext>
                  </a:extLst>
                </a:gridCol>
                <a:gridCol w="716343">
                  <a:extLst>
                    <a:ext uri="{9D8B030D-6E8A-4147-A177-3AD203B41FA5}">
                      <a16:colId xmlns:a16="http://schemas.microsoft.com/office/drawing/2014/main" val="709185922"/>
                    </a:ext>
                  </a:extLst>
                </a:gridCol>
                <a:gridCol w="753006">
                  <a:extLst>
                    <a:ext uri="{9D8B030D-6E8A-4147-A177-3AD203B41FA5}">
                      <a16:colId xmlns:a16="http://schemas.microsoft.com/office/drawing/2014/main" val="134291429"/>
                    </a:ext>
                  </a:extLst>
                </a:gridCol>
                <a:gridCol w="735289">
                  <a:extLst>
                    <a:ext uri="{9D8B030D-6E8A-4147-A177-3AD203B41FA5}">
                      <a16:colId xmlns:a16="http://schemas.microsoft.com/office/drawing/2014/main" val="2291403707"/>
                    </a:ext>
                  </a:extLst>
                </a:gridCol>
                <a:gridCol w="744147">
                  <a:extLst>
                    <a:ext uri="{9D8B030D-6E8A-4147-A177-3AD203B41FA5}">
                      <a16:colId xmlns:a16="http://schemas.microsoft.com/office/drawing/2014/main" val="293755653"/>
                    </a:ext>
                  </a:extLst>
                </a:gridCol>
                <a:gridCol w="743320">
                  <a:extLst>
                    <a:ext uri="{9D8B030D-6E8A-4147-A177-3AD203B41FA5}">
                      <a16:colId xmlns:a16="http://schemas.microsoft.com/office/drawing/2014/main" val="1357394348"/>
                    </a:ext>
                  </a:extLst>
                </a:gridCol>
              </a:tblGrid>
              <a:tr h="44696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Unasyn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Ceftaz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Zosyn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Vanco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Clinda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Metro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36140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56%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96%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9293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Oral / GI streps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1869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r>
                        <a:rPr lang="en-US" sz="1800" dirty="0"/>
                        <a:t>GBS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3195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Enterococcus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4927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Anaerobes</a:t>
                      </a:r>
                    </a:p>
                  </a:txBody>
                  <a:tcPr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04476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7096AA-3B6E-B1A5-C860-B58CFA3C0697}"/>
              </a:ext>
            </a:extLst>
          </p:cNvPr>
          <p:cNvSpPr txBox="1"/>
          <p:nvPr/>
        </p:nvSpPr>
        <p:spPr>
          <a:xfrm>
            <a:off x="390874" y="6225114"/>
            <a:ext cx="4927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References: All % are from Kaiser SoCal Neonatal Antibiogram 2020-2022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28542D3-0598-86F6-D354-DD8DBE04ABE6}"/>
              </a:ext>
            </a:extLst>
          </p:cNvPr>
          <p:cNvSpPr txBox="1">
            <a:spLocks/>
          </p:cNvSpPr>
          <p:nvPr/>
        </p:nvSpPr>
        <p:spPr bwMode="gray">
          <a:xfrm>
            <a:off x="1428750" y="4796423"/>
            <a:ext cx="6565241" cy="1400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Cons</a:t>
            </a:r>
          </a:p>
          <a:p>
            <a:pPr lvl="1"/>
            <a:r>
              <a:rPr lang="en-US" sz="1400" dirty="0"/>
              <a:t>Polypharmacy, line access issues</a:t>
            </a:r>
          </a:p>
          <a:p>
            <a:pPr lvl="1"/>
            <a:r>
              <a:rPr lang="en-US" sz="1400" dirty="0"/>
              <a:t>Gentamycin has poor abscesses penetration and is not first line for bacteremia… so is not great for critically ill patients with a severe infection.  </a:t>
            </a:r>
          </a:p>
          <a:p>
            <a:pPr lvl="1"/>
            <a:r>
              <a:rPr lang="en-US" sz="1400" dirty="0"/>
              <a:t>Basically, how we got Zosyn’s coverage before we had Zosyn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798C13-76E2-6F00-4E13-D8CD01C03F09}"/>
              </a:ext>
            </a:extLst>
          </p:cNvPr>
          <p:cNvSpPr txBox="1"/>
          <p:nvPr/>
        </p:nvSpPr>
        <p:spPr>
          <a:xfrm>
            <a:off x="732234" y="1536686"/>
            <a:ext cx="7408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Severe / perforated: Ampicillin + Gentamicin + Metronidazole</a:t>
            </a:r>
          </a:p>
        </p:txBody>
      </p:sp>
    </p:spTree>
    <p:extLst>
      <p:ext uri="{BB962C8B-B14F-4D97-AF65-F5344CB8AC3E}">
        <p14:creationId xmlns:p14="http://schemas.microsoft.com/office/powerpoint/2010/main" val="40794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Peds ID Gets Questions / Comments Regarding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42B5FC-2DE9-4005-AAAE-A1B691B1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4738"/>
            <a:ext cx="7884543" cy="2363724"/>
          </a:xfrm>
        </p:spPr>
        <p:txBody>
          <a:bodyPr/>
          <a:lstStyle/>
          <a:p>
            <a:r>
              <a:rPr lang="en-US" dirty="0"/>
              <a:t>Lack standardized antibiotics</a:t>
            </a:r>
          </a:p>
          <a:p>
            <a:r>
              <a:rPr lang="en-US" dirty="0"/>
              <a:t>Lack standardized duration</a:t>
            </a:r>
          </a:p>
          <a:p>
            <a:r>
              <a:rPr lang="en-US" dirty="0"/>
              <a:t>Variability between providers / centers</a:t>
            </a:r>
          </a:p>
          <a:p>
            <a:r>
              <a:rPr lang="en-US" dirty="0"/>
              <a:t>Frequent changes between providers</a:t>
            </a:r>
          </a:p>
          <a:p>
            <a:r>
              <a:rPr lang="en-US" dirty="0"/>
              <a:t>No standardization on when to get cultures</a:t>
            </a:r>
          </a:p>
        </p:txBody>
      </p:sp>
    </p:spTree>
    <p:extLst>
      <p:ext uri="{BB962C8B-B14F-4D97-AF65-F5344CB8AC3E}">
        <p14:creationId xmlns:p14="http://schemas.microsoft.com/office/powerpoint/2010/main" val="21009280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05ACA6D-B245-E667-4FFD-DCBD5D305450}"/>
              </a:ext>
            </a:extLst>
          </p:cNvPr>
          <p:cNvGraphicFramePr>
            <a:graphicFrameLocks noGrp="1"/>
          </p:cNvGraphicFramePr>
          <p:nvPr/>
        </p:nvGraphicFramePr>
        <p:xfrm>
          <a:off x="776375" y="2056480"/>
          <a:ext cx="7591245" cy="2681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754">
                  <a:extLst>
                    <a:ext uri="{9D8B030D-6E8A-4147-A177-3AD203B41FA5}">
                      <a16:colId xmlns:a16="http://schemas.microsoft.com/office/drawing/2014/main" val="3431081200"/>
                    </a:ext>
                  </a:extLst>
                </a:gridCol>
                <a:gridCol w="707257">
                  <a:extLst>
                    <a:ext uri="{9D8B030D-6E8A-4147-A177-3AD203B41FA5}">
                      <a16:colId xmlns:a16="http://schemas.microsoft.com/office/drawing/2014/main" val="1923759138"/>
                    </a:ext>
                  </a:extLst>
                </a:gridCol>
                <a:gridCol w="807613">
                  <a:extLst>
                    <a:ext uri="{9D8B030D-6E8A-4147-A177-3AD203B41FA5}">
                      <a16:colId xmlns:a16="http://schemas.microsoft.com/office/drawing/2014/main" val="2798083882"/>
                    </a:ext>
                  </a:extLst>
                </a:gridCol>
                <a:gridCol w="736516">
                  <a:extLst>
                    <a:ext uri="{9D8B030D-6E8A-4147-A177-3AD203B41FA5}">
                      <a16:colId xmlns:a16="http://schemas.microsoft.com/office/drawing/2014/main" val="3107788172"/>
                    </a:ext>
                  </a:extLst>
                </a:gridCol>
                <a:gridCol w="716343">
                  <a:extLst>
                    <a:ext uri="{9D8B030D-6E8A-4147-A177-3AD203B41FA5}">
                      <a16:colId xmlns:a16="http://schemas.microsoft.com/office/drawing/2014/main" val="709185922"/>
                    </a:ext>
                  </a:extLst>
                </a:gridCol>
                <a:gridCol w="753006">
                  <a:extLst>
                    <a:ext uri="{9D8B030D-6E8A-4147-A177-3AD203B41FA5}">
                      <a16:colId xmlns:a16="http://schemas.microsoft.com/office/drawing/2014/main" val="134291429"/>
                    </a:ext>
                  </a:extLst>
                </a:gridCol>
                <a:gridCol w="735289">
                  <a:extLst>
                    <a:ext uri="{9D8B030D-6E8A-4147-A177-3AD203B41FA5}">
                      <a16:colId xmlns:a16="http://schemas.microsoft.com/office/drawing/2014/main" val="2291403707"/>
                    </a:ext>
                  </a:extLst>
                </a:gridCol>
                <a:gridCol w="744147">
                  <a:extLst>
                    <a:ext uri="{9D8B030D-6E8A-4147-A177-3AD203B41FA5}">
                      <a16:colId xmlns:a16="http://schemas.microsoft.com/office/drawing/2014/main" val="293755653"/>
                    </a:ext>
                  </a:extLst>
                </a:gridCol>
                <a:gridCol w="743320">
                  <a:extLst>
                    <a:ext uri="{9D8B030D-6E8A-4147-A177-3AD203B41FA5}">
                      <a16:colId xmlns:a16="http://schemas.microsoft.com/office/drawing/2014/main" val="1357394348"/>
                    </a:ext>
                  </a:extLst>
                </a:gridCol>
              </a:tblGrid>
              <a:tr h="44696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Unasyn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Ceftaz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Zosyn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Vanco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Clinda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Metro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36140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56%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96%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9293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Oral / GI streps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1869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r>
                        <a:rPr lang="en-US" sz="1800" dirty="0"/>
                        <a:t>GBS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3195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Enterococcus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4927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Anaerobes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64656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Why / Which Antibiotic?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7096AA-3B6E-B1A5-C860-B58CFA3C0697}"/>
              </a:ext>
            </a:extLst>
          </p:cNvPr>
          <p:cNvSpPr txBox="1"/>
          <p:nvPr/>
        </p:nvSpPr>
        <p:spPr>
          <a:xfrm>
            <a:off x="390874" y="6225114"/>
            <a:ext cx="4927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References: All % are from Kaiser SoCal Neonatal Antibiogram 2020-2022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628542D3-0598-86F6-D354-DD8DBE04ABE6}"/>
              </a:ext>
            </a:extLst>
          </p:cNvPr>
          <p:cNvSpPr txBox="1">
            <a:spLocks/>
          </p:cNvSpPr>
          <p:nvPr/>
        </p:nvSpPr>
        <p:spPr bwMode="gray">
          <a:xfrm>
            <a:off x="1428750" y="4796423"/>
            <a:ext cx="6565241" cy="1555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2857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Pros:</a:t>
            </a:r>
          </a:p>
          <a:p>
            <a:pPr lvl="1"/>
            <a:r>
              <a:rPr lang="en-US" sz="1400" dirty="0"/>
              <a:t>Excellent coverage for severely ill patients</a:t>
            </a:r>
          </a:p>
          <a:p>
            <a:pPr lvl="1"/>
            <a:r>
              <a:rPr lang="en-US" sz="1400" dirty="0"/>
              <a:t>Easy compared to 3 drug coverage</a:t>
            </a:r>
          </a:p>
          <a:p>
            <a:pPr lvl="1"/>
            <a:r>
              <a:rPr lang="en-US" sz="1400" dirty="0"/>
              <a:t>Beta lactams are first line for bacteremia</a:t>
            </a:r>
          </a:p>
          <a:p>
            <a:r>
              <a:rPr lang="en-US" sz="1800" dirty="0"/>
              <a:t>Cons: </a:t>
            </a:r>
            <a:r>
              <a:rPr lang="en-US" sz="1400" dirty="0"/>
              <a:t>Broad spectrum (but here that is probably a pro…)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798C13-76E2-6F00-4E13-D8CD01C03F09}"/>
              </a:ext>
            </a:extLst>
          </p:cNvPr>
          <p:cNvSpPr txBox="1"/>
          <p:nvPr/>
        </p:nvSpPr>
        <p:spPr>
          <a:xfrm>
            <a:off x="732234" y="1536686"/>
            <a:ext cx="337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Severe / perforated: Zosyn</a:t>
            </a:r>
          </a:p>
        </p:txBody>
      </p:sp>
    </p:spTree>
    <p:extLst>
      <p:ext uri="{BB962C8B-B14F-4D97-AF65-F5344CB8AC3E}">
        <p14:creationId xmlns:p14="http://schemas.microsoft.com/office/powerpoint/2010/main" val="3910000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>
            <a:extLst>
              <a:ext uri="{FF2B5EF4-FFF2-40B4-BE49-F238E27FC236}">
                <a16:creationId xmlns:a16="http://schemas.microsoft.com/office/drawing/2014/main" id="{EB60217A-A867-46BB-B9B1-1019E0091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8AF0F56-A561-40AC-B25E-45799AF5B7C2}" type="slidenum">
              <a:rPr lang="en-US" altLang="en-US">
                <a:solidFill>
                  <a:srgbClr val="414636"/>
                </a:solidFill>
              </a:rPr>
              <a:pPr algn="r"/>
              <a:t>21</a:t>
            </a:fld>
            <a:endParaRPr lang="en-US" altLang="en-US" dirty="0">
              <a:solidFill>
                <a:srgbClr val="414636"/>
              </a:solidFill>
            </a:endParaRPr>
          </a:p>
        </p:txBody>
      </p:sp>
      <p:sp>
        <p:nvSpPr>
          <p:cNvPr id="29699" name="Footer Placeholder 3">
            <a:extLst>
              <a:ext uri="{FF2B5EF4-FFF2-40B4-BE49-F238E27FC236}">
                <a16:creationId xmlns:a16="http://schemas.microsoft.com/office/drawing/2014/main" id="{78E21ED1-F464-4BF0-A2C7-E83B4426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bg2"/>
                </a:solidFill>
              </a:rPr>
              <a:t>|     © 2011 Kaiser Foundation Health Plan, Inc. For internal use only.</a:t>
            </a:r>
          </a:p>
        </p:txBody>
      </p:sp>
      <p:sp>
        <p:nvSpPr>
          <p:cNvPr id="29700" name="Date Placeholder 4">
            <a:extLst>
              <a:ext uri="{FF2B5EF4-FFF2-40B4-BE49-F238E27FC236}">
                <a16:creationId xmlns:a16="http://schemas.microsoft.com/office/drawing/2014/main" id="{F44EC1A2-875C-46D5-840A-BD31A5AA0C2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78FCA204-2D03-46D7-A464-DE91FA993484}" type="datetime4">
              <a:rPr lang="en-US" altLang="en-US">
                <a:solidFill>
                  <a:schemeClr val="bg2"/>
                </a:solidFill>
              </a:rPr>
              <a:pPr algn="l"/>
              <a:t>November 4, 2023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grpSp>
        <p:nvGrpSpPr>
          <p:cNvPr id="1805316" name="Group 4">
            <a:extLst>
              <a:ext uri="{FF2B5EF4-FFF2-40B4-BE49-F238E27FC236}">
                <a16:creationId xmlns:a16="http://schemas.microsoft.com/office/drawing/2014/main" id="{83EAB182-C6F5-455C-8484-44AE07CC1F7B}"/>
              </a:ext>
            </a:extLst>
          </p:cNvPr>
          <p:cNvGrpSpPr>
            <a:grpSpLocks/>
          </p:cNvGrpSpPr>
          <p:nvPr/>
        </p:nvGrpSpPr>
        <p:grpSpPr bwMode="auto">
          <a:xfrm>
            <a:off x="0" y="1825625"/>
            <a:ext cx="9144000" cy="2862263"/>
            <a:chOff x="0" y="1150"/>
            <a:chExt cx="5760" cy="1803"/>
          </a:xfrm>
        </p:grpSpPr>
        <p:sp>
          <p:nvSpPr>
            <p:cNvPr id="29706" name="Rectangle 5">
              <a:extLst>
                <a:ext uri="{FF2B5EF4-FFF2-40B4-BE49-F238E27FC236}">
                  <a16:creationId xmlns:a16="http://schemas.microsoft.com/office/drawing/2014/main" id="{8D896494-2B09-4FFF-BAFF-8DD285A235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150"/>
              <a:ext cx="5760" cy="17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9707" name="Line 6">
              <a:extLst>
                <a:ext uri="{FF2B5EF4-FFF2-40B4-BE49-F238E27FC236}">
                  <a16:creationId xmlns:a16="http://schemas.microsoft.com/office/drawing/2014/main" id="{0C60555E-3FA4-4F0C-8394-546CFBE82F7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0" y="2953"/>
              <a:ext cx="576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805320" name="Rectangle 8">
            <a:extLst>
              <a:ext uri="{FF2B5EF4-FFF2-40B4-BE49-F238E27FC236}">
                <a16:creationId xmlns:a16="http://schemas.microsoft.com/office/drawing/2014/main" id="{CE201C0A-0F42-4F3F-B732-A178B4DA6F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542925" y="2848945"/>
            <a:ext cx="7315200" cy="73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4300" indent="-1143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u="sng" dirty="0">
                <a:solidFill>
                  <a:srgbClr val="FFFFFF"/>
                </a:solidFill>
              </a:rPr>
              <a:t>Time For My Opinion </a:t>
            </a:r>
          </a:p>
        </p:txBody>
      </p:sp>
    </p:spTree>
    <p:extLst>
      <p:ext uri="{BB962C8B-B14F-4D97-AF65-F5344CB8AC3E}">
        <p14:creationId xmlns:p14="http://schemas.microsoft.com/office/powerpoint/2010/main" val="20083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0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3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Opinion Time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42B5FC-2DE9-4005-AAAE-A1B691B1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4738"/>
            <a:ext cx="6671733" cy="4207306"/>
          </a:xfrm>
        </p:spPr>
        <p:txBody>
          <a:bodyPr/>
          <a:lstStyle/>
          <a:p>
            <a:r>
              <a:rPr lang="en-US" dirty="0"/>
              <a:t>Stage 1</a:t>
            </a:r>
          </a:p>
          <a:p>
            <a:pPr lvl="1"/>
            <a:r>
              <a:rPr lang="en-US" dirty="0"/>
              <a:t>Amp + Gent, 48 hours</a:t>
            </a:r>
          </a:p>
          <a:p>
            <a:pPr lvl="1"/>
            <a:endParaRPr lang="en-US" sz="800" dirty="0"/>
          </a:p>
          <a:p>
            <a:r>
              <a:rPr lang="en-US" dirty="0"/>
              <a:t>Stage 2</a:t>
            </a:r>
          </a:p>
          <a:p>
            <a:pPr lvl="1"/>
            <a:r>
              <a:rPr lang="en-US" dirty="0"/>
              <a:t>Amp + Gent, 7 days </a:t>
            </a:r>
          </a:p>
          <a:p>
            <a:pPr lvl="1"/>
            <a:endParaRPr lang="en-US" sz="800" dirty="0"/>
          </a:p>
          <a:p>
            <a:r>
              <a:rPr lang="en-US" dirty="0"/>
              <a:t>Stage 3</a:t>
            </a:r>
          </a:p>
          <a:p>
            <a:pPr lvl="1"/>
            <a:r>
              <a:rPr lang="en-US" dirty="0"/>
              <a:t>Zosyn, 7+ days depending on severity / improvement / source control</a:t>
            </a:r>
          </a:p>
          <a:p>
            <a:endParaRPr lang="en-US" sz="800" dirty="0"/>
          </a:p>
          <a:p>
            <a:r>
              <a:rPr lang="en-US" dirty="0"/>
              <a:t>Get cultures at the time of surgery if an infections present.</a:t>
            </a:r>
          </a:p>
        </p:txBody>
      </p:sp>
    </p:spTree>
    <p:extLst>
      <p:ext uri="{BB962C8B-B14F-4D97-AF65-F5344CB8AC3E}">
        <p14:creationId xmlns:p14="http://schemas.microsoft.com/office/powerpoint/2010/main" val="2322659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311449"/>
            <a:ext cx="3249230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C4C35B6-BE02-4A21-870F-D4311FA678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7212" y="947738"/>
            <a:ext cx="2727855" cy="49625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Questions?</a:t>
            </a:r>
            <a:endParaRPr lang="en-US" alt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alt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endParaRPr lang="en-US" altLang="en-US" sz="42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altLang="en-US" sz="2000" dirty="0">
                <a:solidFill>
                  <a:srgbClr val="FFFFFF"/>
                </a:solidFill>
              </a:rPr>
              <a:t>sean.p.fitzwater@kp.org</a:t>
            </a:r>
            <a:br>
              <a:rPr lang="en-US" altLang="en-US" sz="4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altLang="en-US" sz="4200" b="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A picture containing box, room, refrigerator&#10;&#10;Description automatically generated">
            <a:extLst>
              <a:ext uri="{FF2B5EF4-FFF2-40B4-BE49-F238E27FC236}">
                <a16:creationId xmlns:a16="http://schemas.microsoft.com/office/drawing/2014/main" id="{2A600766-5532-43BF-8D4C-15376A205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567" y="1286933"/>
            <a:ext cx="5082703" cy="415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516053"/>
      </p:ext>
    </p:extLst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Why / Which Antibiotic?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1723D606-A934-67BE-2067-3AF16E3B4F5C}"/>
              </a:ext>
            </a:extLst>
          </p:cNvPr>
          <p:cNvGraphicFramePr>
            <a:graphicFrameLocks noGrp="1"/>
          </p:cNvGraphicFramePr>
          <p:nvPr/>
        </p:nvGraphicFramePr>
        <p:xfrm>
          <a:off x="776377" y="1864608"/>
          <a:ext cx="7591245" cy="3128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754">
                  <a:extLst>
                    <a:ext uri="{9D8B030D-6E8A-4147-A177-3AD203B41FA5}">
                      <a16:colId xmlns:a16="http://schemas.microsoft.com/office/drawing/2014/main" val="3431081200"/>
                    </a:ext>
                  </a:extLst>
                </a:gridCol>
                <a:gridCol w="707257">
                  <a:extLst>
                    <a:ext uri="{9D8B030D-6E8A-4147-A177-3AD203B41FA5}">
                      <a16:colId xmlns:a16="http://schemas.microsoft.com/office/drawing/2014/main" val="1923759138"/>
                    </a:ext>
                  </a:extLst>
                </a:gridCol>
                <a:gridCol w="807613">
                  <a:extLst>
                    <a:ext uri="{9D8B030D-6E8A-4147-A177-3AD203B41FA5}">
                      <a16:colId xmlns:a16="http://schemas.microsoft.com/office/drawing/2014/main" val="2798083882"/>
                    </a:ext>
                  </a:extLst>
                </a:gridCol>
                <a:gridCol w="736516">
                  <a:extLst>
                    <a:ext uri="{9D8B030D-6E8A-4147-A177-3AD203B41FA5}">
                      <a16:colId xmlns:a16="http://schemas.microsoft.com/office/drawing/2014/main" val="3107788172"/>
                    </a:ext>
                  </a:extLst>
                </a:gridCol>
                <a:gridCol w="716343">
                  <a:extLst>
                    <a:ext uri="{9D8B030D-6E8A-4147-A177-3AD203B41FA5}">
                      <a16:colId xmlns:a16="http://schemas.microsoft.com/office/drawing/2014/main" val="709185922"/>
                    </a:ext>
                  </a:extLst>
                </a:gridCol>
                <a:gridCol w="753006">
                  <a:extLst>
                    <a:ext uri="{9D8B030D-6E8A-4147-A177-3AD203B41FA5}">
                      <a16:colId xmlns:a16="http://schemas.microsoft.com/office/drawing/2014/main" val="134291429"/>
                    </a:ext>
                  </a:extLst>
                </a:gridCol>
                <a:gridCol w="735289">
                  <a:extLst>
                    <a:ext uri="{9D8B030D-6E8A-4147-A177-3AD203B41FA5}">
                      <a16:colId xmlns:a16="http://schemas.microsoft.com/office/drawing/2014/main" val="2291403707"/>
                    </a:ext>
                  </a:extLst>
                </a:gridCol>
                <a:gridCol w="744147">
                  <a:extLst>
                    <a:ext uri="{9D8B030D-6E8A-4147-A177-3AD203B41FA5}">
                      <a16:colId xmlns:a16="http://schemas.microsoft.com/office/drawing/2014/main" val="293755653"/>
                    </a:ext>
                  </a:extLst>
                </a:gridCol>
                <a:gridCol w="743320">
                  <a:extLst>
                    <a:ext uri="{9D8B030D-6E8A-4147-A177-3AD203B41FA5}">
                      <a16:colId xmlns:a16="http://schemas.microsoft.com/office/drawing/2014/main" val="1357394348"/>
                    </a:ext>
                  </a:extLst>
                </a:gridCol>
              </a:tblGrid>
              <a:tr h="44696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Unasyn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Ceftaz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Zosyn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Vanco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Clinda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Metro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36140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56%</a:t>
                      </a:r>
                    </a:p>
                  </a:txBody>
                  <a:tcPr anchor="ctr">
                    <a:solidFill>
                      <a:srgbClr val="FC98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96%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9293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Oral / GI streps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1869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r>
                        <a:rPr lang="en-US" sz="1800" dirty="0"/>
                        <a:t>GBS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3195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Enterococcus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4927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Anaerobes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64656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S. aureus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>
                    <a:solidFill>
                      <a:srgbClr val="FC98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>
                    <a:solidFill>
                      <a:srgbClr val="FC98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>
                    <a:solidFill>
                      <a:srgbClr val="FC98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73%</a:t>
                      </a:r>
                    </a:p>
                  </a:txBody>
                  <a:tcPr anchor="ctr">
                    <a:solidFill>
                      <a:srgbClr val="FC980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3924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7096AA-3B6E-B1A5-C860-B58CFA3C0697}"/>
              </a:ext>
            </a:extLst>
          </p:cNvPr>
          <p:cNvSpPr txBox="1"/>
          <p:nvPr/>
        </p:nvSpPr>
        <p:spPr>
          <a:xfrm>
            <a:off x="390874" y="6225114"/>
            <a:ext cx="4927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References: All % are from Kaiser SoCal Neonatal Antibiogram 2020-2022</a:t>
            </a:r>
          </a:p>
        </p:txBody>
      </p:sp>
    </p:spTree>
    <p:extLst>
      <p:ext uri="{BB962C8B-B14F-4D97-AF65-F5344CB8AC3E}">
        <p14:creationId xmlns:p14="http://schemas.microsoft.com/office/powerpoint/2010/main" val="2465514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Why / Which Antibiotic?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pic>
        <p:nvPicPr>
          <p:cNvPr id="8" name="Picture 7" descr="A table with text on it&#10;&#10;Description automatically generated">
            <a:extLst>
              <a:ext uri="{FF2B5EF4-FFF2-40B4-BE49-F238E27FC236}">
                <a16:creationId xmlns:a16="http://schemas.microsoft.com/office/drawing/2014/main" id="{AC434DA9-AE17-3BB4-8C59-3B80F0C2A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507" y="1727786"/>
            <a:ext cx="6090986" cy="45054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B987DF-290C-6608-3B0A-065B22DA3718}"/>
              </a:ext>
            </a:extLst>
          </p:cNvPr>
          <p:cNvSpPr txBox="1"/>
          <p:nvPr/>
        </p:nvSpPr>
        <p:spPr>
          <a:xfrm>
            <a:off x="3228523" y="1321315"/>
            <a:ext cx="2686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/>
              <a:t>Modified Bell's staging criteria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6967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42B5FC-2DE9-4005-AAAE-A1B691B1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4738"/>
            <a:ext cx="3801533" cy="3243965"/>
          </a:xfrm>
        </p:spPr>
        <p:txBody>
          <a:bodyPr/>
          <a:lstStyle/>
          <a:p>
            <a:r>
              <a:rPr lang="en-US" dirty="0"/>
              <a:t>Treatments I have seen</a:t>
            </a:r>
          </a:p>
          <a:p>
            <a:pPr lvl="1"/>
            <a:r>
              <a:rPr lang="en-US" dirty="0"/>
              <a:t>Amp + Gent</a:t>
            </a:r>
          </a:p>
          <a:p>
            <a:pPr lvl="1"/>
            <a:r>
              <a:rPr lang="en-US" dirty="0"/>
              <a:t>Amp + Gent + Metro</a:t>
            </a:r>
          </a:p>
          <a:p>
            <a:pPr lvl="1"/>
            <a:r>
              <a:rPr lang="en-US" dirty="0"/>
              <a:t>Amp + Gent + Zosyn</a:t>
            </a:r>
          </a:p>
          <a:p>
            <a:pPr lvl="1"/>
            <a:r>
              <a:rPr lang="en-US" dirty="0"/>
              <a:t>Gent + Zosyn </a:t>
            </a:r>
          </a:p>
          <a:p>
            <a:pPr lvl="1"/>
            <a:r>
              <a:rPr lang="en-US" dirty="0"/>
              <a:t>Gent + Zosyn + Metro</a:t>
            </a:r>
          </a:p>
          <a:p>
            <a:pPr lvl="1"/>
            <a:r>
              <a:rPr lang="en-US" dirty="0"/>
              <a:t>Zosyn</a:t>
            </a:r>
          </a:p>
          <a:p>
            <a:pPr lvl="1"/>
            <a:r>
              <a:rPr lang="en-US" dirty="0"/>
              <a:t>Zosyn + Metro</a:t>
            </a:r>
          </a:p>
        </p:txBody>
      </p:sp>
    </p:spTree>
    <p:extLst>
      <p:ext uri="{BB962C8B-B14F-4D97-AF65-F5344CB8AC3E}">
        <p14:creationId xmlns:p14="http://schemas.microsoft.com/office/powerpoint/2010/main" val="247030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42B5FC-2DE9-4005-AAAE-A1B691B1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4738"/>
            <a:ext cx="3801533" cy="4524315"/>
          </a:xfrm>
        </p:spPr>
        <p:txBody>
          <a:bodyPr/>
          <a:lstStyle/>
          <a:p>
            <a:r>
              <a:rPr lang="en-US" dirty="0"/>
              <a:t>Treatments I have seen</a:t>
            </a:r>
          </a:p>
          <a:p>
            <a:pPr lvl="1"/>
            <a:r>
              <a:rPr lang="en-US" dirty="0"/>
              <a:t>Amp + Gent</a:t>
            </a:r>
          </a:p>
          <a:p>
            <a:pPr lvl="1"/>
            <a:r>
              <a:rPr lang="en-US" dirty="0"/>
              <a:t>Amp + Gent + Metro</a:t>
            </a:r>
          </a:p>
          <a:p>
            <a:pPr lvl="1"/>
            <a:r>
              <a:rPr lang="en-US" dirty="0"/>
              <a:t>Amp + Gent + Zosyn</a:t>
            </a:r>
          </a:p>
          <a:p>
            <a:pPr lvl="1"/>
            <a:r>
              <a:rPr lang="en-US" dirty="0"/>
              <a:t>Gent + Zosyn </a:t>
            </a:r>
          </a:p>
          <a:p>
            <a:pPr lvl="1"/>
            <a:r>
              <a:rPr lang="en-US" dirty="0"/>
              <a:t>Gent + Zosyn + Metro</a:t>
            </a:r>
          </a:p>
          <a:p>
            <a:pPr lvl="1"/>
            <a:r>
              <a:rPr lang="en-US" dirty="0"/>
              <a:t>Zosyn</a:t>
            </a:r>
          </a:p>
          <a:p>
            <a:pPr lvl="1"/>
            <a:r>
              <a:rPr lang="en-US" dirty="0"/>
              <a:t>Zosyn + Metro</a:t>
            </a:r>
          </a:p>
          <a:p>
            <a:endParaRPr lang="en-US" dirty="0"/>
          </a:p>
          <a:p>
            <a:pPr lvl="1"/>
            <a:r>
              <a:rPr lang="en-US" dirty="0"/>
              <a:t>All of these +/- Vanco</a:t>
            </a:r>
          </a:p>
          <a:p>
            <a:pPr lvl="1"/>
            <a:r>
              <a:rPr lang="en-US" dirty="0"/>
              <a:t>All of these +/- fluconazole</a:t>
            </a:r>
          </a:p>
        </p:txBody>
      </p:sp>
    </p:spTree>
    <p:extLst>
      <p:ext uri="{BB962C8B-B14F-4D97-AF65-F5344CB8AC3E}">
        <p14:creationId xmlns:p14="http://schemas.microsoft.com/office/powerpoint/2010/main" val="49488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2">
            <a:extLst>
              <a:ext uri="{FF2B5EF4-FFF2-40B4-BE49-F238E27FC236}">
                <a16:creationId xmlns:a16="http://schemas.microsoft.com/office/drawing/2014/main" id="{EB60217A-A867-46BB-B9B1-1019E00913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48AF0F56-A561-40AC-B25E-45799AF5B7C2}" type="slidenum">
              <a:rPr lang="en-US" altLang="en-US">
                <a:solidFill>
                  <a:srgbClr val="414636"/>
                </a:solidFill>
              </a:rPr>
              <a:pPr algn="r"/>
              <a:t>5</a:t>
            </a:fld>
            <a:endParaRPr lang="en-US" altLang="en-US" dirty="0">
              <a:solidFill>
                <a:srgbClr val="414636"/>
              </a:solidFill>
            </a:endParaRPr>
          </a:p>
        </p:txBody>
      </p:sp>
      <p:sp>
        <p:nvSpPr>
          <p:cNvPr id="29699" name="Footer Placeholder 3">
            <a:extLst>
              <a:ext uri="{FF2B5EF4-FFF2-40B4-BE49-F238E27FC236}">
                <a16:creationId xmlns:a16="http://schemas.microsoft.com/office/drawing/2014/main" id="{78E21ED1-F464-4BF0-A2C7-E83B4426B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bg2"/>
                </a:solidFill>
              </a:rPr>
              <a:t>|     © 2011 Kaiser Foundation Health Plan, Inc. For internal use only.</a:t>
            </a:r>
          </a:p>
        </p:txBody>
      </p:sp>
      <p:sp>
        <p:nvSpPr>
          <p:cNvPr id="29700" name="Date Placeholder 4">
            <a:extLst>
              <a:ext uri="{FF2B5EF4-FFF2-40B4-BE49-F238E27FC236}">
                <a16:creationId xmlns:a16="http://schemas.microsoft.com/office/drawing/2014/main" id="{F44EC1A2-875C-46D5-840A-BD31A5AA0C2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l"/>
            <a:fld id="{78FCA204-2D03-46D7-A464-DE91FA993484}" type="datetime4">
              <a:rPr lang="en-US" altLang="en-US">
                <a:solidFill>
                  <a:schemeClr val="bg2"/>
                </a:solidFill>
              </a:rPr>
              <a:pPr algn="l"/>
              <a:t>November 4, 2023</a:t>
            </a:fld>
            <a:endParaRPr lang="en-US" altLang="en-US" dirty="0">
              <a:solidFill>
                <a:schemeClr val="bg2"/>
              </a:solidFill>
            </a:endParaRPr>
          </a:p>
        </p:txBody>
      </p:sp>
      <p:grpSp>
        <p:nvGrpSpPr>
          <p:cNvPr id="1805316" name="Group 4">
            <a:extLst>
              <a:ext uri="{FF2B5EF4-FFF2-40B4-BE49-F238E27FC236}">
                <a16:creationId xmlns:a16="http://schemas.microsoft.com/office/drawing/2014/main" id="{83EAB182-C6F5-455C-8484-44AE07CC1F7B}"/>
              </a:ext>
            </a:extLst>
          </p:cNvPr>
          <p:cNvGrpSpPr>
            <a:grpSpLocks/>
          </p:cNvGrpSpPr>
          <p:nvPr/>
        </p:nvGrpSpPr>
        <p:grpSpPr bwMode="auto">
          <a:xfrm>
            <a:off x="0" y="1825625"/>
            <a:ext cx="9144000" cy="2862263"/>
            <a:chOff x="0" y="1150"/>
            <a:chExt cx="5760" cy="1803"/>
          </a:xfrm>
        </p:grpSpPr>
        <p:sp>
          <p:nvSpPr>
            <p:cNvPr id="29706" name="Rectangle 5">
              <a:extLst>
                <a:ext uri="{FF2B5EF4-FFF2-40B4-BE49-F238E27FC236}">
                  <a16:creationId xmlns:a16="http://schemas.microsoft.com/office/drawing/2014/main" id="{8D896494-2B09-4FFF-BAFF-8DD285A2357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0" y="1150"/>
              <a:ext cx="5760" cy="17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1pPr>
              <a:lvl2pPr marL="742950" indent="-28575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2pPr>
              <a:lvl3pPr marL="11430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3pPr>
              <a:lvl4pPr marL="16002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4pPr>
              <a:lvl5pPr marL="2057400" indent="-228600" algn="ctr"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9707" name="Line 6">
              <a:extLst>
                <a:ext uri="{FF2B5EF4-FFF2-40B4-BE49-F238E27FC236}">
                  <a16:creationId xmlns:a16="http://schemas.microsoft.com/office/drawing/2014/main" id="{0C60555E-3FA4-4F0C-8394-546CFBE82F75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0" y="2953"/>
              <a:ext cx="5760" cy="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805320" name="Rectangle 8">
            <a:extLst>
              <a:ext uri="{FF2B5EF4-FFF2-40B4-BE49-F238E27FC236}">
                <a16:creationId xmlns:a16="http://schemas.microsoft.com/office/drawing/2014/main" id="{CE201C0A-0F42-4F3F-B732-A178B4DA6F7D}"/>
              </a:ext>
            </a:extLst>
          </p:cNvPr>
          <p:cNvSpPr>
            <a:spLocks noChangeArrowheads="1"/>
          </p:cNvSpPr>
          <p:nvPr/>
        </p:nvSpPr>
        <p:spPr bwMode="gray">
          <a:xfrm>
            <a:off x="914400" y="2393297"/>
            <a:ext cx="7315200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marL="114300" indent="-1143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Char char="–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5000"/>
              </a:lnSpc>
              <a:spcBef>
                <a:spcPct val="35000"/>
              </a:spcBef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accent2"/>
              </a:buClr>
              <a:buChar char="»"/>
              <a:defRPr sz="160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u="sng" dirty="0">
                <a:solidFill>
                  <a:srgbClr val="FFFFFF"/>
                </a:solidFill>
              </a:rPr>
              <a:t>Bacterial Coverage of </a:t>
            </a:r>
          </a:p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4400" u="sng" dirty="0">
                <a:solidFill>
                  <a:srgbClr val="FFFFFF"/>
                </a:solidFill>
              </a:rPr>
              <a:t>Common Antibiotics</a:t>
            </a:r>
          </a:p>
        </p:txBody>
      </p:sp>
    </p:spTree>
    <p:extLst>
      <p:ext uri="{BB962C8B-B14F-4D97-AF65-F5344CB8AC3E}">
        <p14:creationId xmlns:p14="http://schemas.microsoft.com/office/powerpoint/2010/main" val="111664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05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0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3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Why / Which Antibiotic?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D42B5FC-2DE9-4005-AAAE-A1B691B19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4738"/>
            <a:ext cx="7868265" cy="4555093"/>
          </a:xfrm>
        </p:spPr>
        <p:txBody>
          <a:bodyPr/>
          <a:lstStyle/>
          <a:p>
            <a:r>
              <a:rPr lang="en-US" dirty="0"/>
              <a:t>Inflammation of the intestine leading to bacterial invasion of normal bowel flora such as:</a:t>
            </a:r>
          </a:p>
          <a:p>
            <a:pPr lvl="1"/>
            <a:r>
              <a:rPr lang="en-US" dirty="0"/>
              <a:t>Gram negatives</a:t>
            </a:r>
          </a:p>
          <a:p>
            <a:pPr lvl="2"/>
            <a:r>
              <a:rPr lang="en-US" dirty="0"/>
              <a:t>E. coli and friends (Klebsiella, Enterobacter, </a:t>
            </a:r>
            <a:r>
              <a:rPr lang="en-US" dirty="0" err="1"/>
              <a:t>ect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Highly pathogenic. </a:t>
            </a:r>
          </a:p>
          <a:p>
            <a:pPr lvl="1"/>
            <a:r>
              <a:rPr lang="en-US" dirty="0"/>
              <a:t>Gram positives: </a:t>
            </a:r>
          </a:p>
          <a:p>
            <a:pPr lvl="2"/>
            <a:r>
              <a:rPr lang="en-US" dirty="0"/>
              <a:t>GBS, Oral and GI streptococcus, Enterococcus</a:t>
            </a:r>
          </a:p>
          <a:p>
            <a:pPr lvl="2"/>
            <a:r>
              <a:rPr lang="en-US" dirty="0"/>
              <a:t>Rarely: Coagulase negative staph, Staph aures</a:t>
            </a:r>
          </a:p>
          <a:p>
            <a:pPr lvl="1"/>
            <a:r>
              <a:rPr lang="en-US" dirty="0"/>
              <a:t>Anaerobes</a:t>
            </a:r>
          </a:p>
          <a:p>
            <a:pPr lvl="2"/>
            <a:r>
              <a:rPr lang="en-US" dirty="0"/>
              <a:t>With severe disease and perforations </a:t>
            </a:r>
          </a:p>
          <a:p>
            <a:pPr lvl="1"/>
            <a:r>
              <a:rPr lang="en-US" dirty="0"/>
              <a:t>Fungus</a:t>
            </a:r>
          </a:p>
          <a:p>
            <a:pPr lvl="2"/>
            <a:r>
              <a:rPr lang="en-US" dirty="0"/>
              <a:t>Rarely: Candida  </a:t>
            </a:r>
          </a:p>
        </p:txBody>
      </p:sp>
    </p:spTree>
    <p:extLst>
      <p:ext uri="{BB962C8B-B14F-4D97-AF65-F5344CB8AC3E}">
        <p14:creationId xmlns:p14="http://schemas.microsoft.com/office/powerpoint/2010/main" val="854671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Why / Which Antibiotic?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1723D606-A934-67BE-2067-3AF16E3B4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160813"/>
              </p:ext>
            </p:extLst>
          </p:nvPr>
        </p:nvGraphicFramePr>
        <p:xfrm>
          <a:off x="776376" y="1778348"/>
          <a:ext cx="7591245" cy="3128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754">
                  <a:extLst>
                    <a:ext uri="{9D8B030D-6E8A-4147-A177-3AD203B41FA5}">
                      <a16:colId xmlns:a16="http://schemas.microsoft.com/office/drawing/2014/main" val="3431081200"/>
                    </a:ext>
                  </a:extLst>
                </a:gridCol>
                <a:gridCol w="707257">
                  <a:extLst>
                    <a:ext uri="{9D8B030D-6E8A-4147-A177-3AD203B41FA5}">
                      <a16:colId xmlns:a16="http://schemas.microsoft.com/office/drawing/2014/main" val="1923759138"/>
                    </a:ext>
                  </a:extLst>
                </a:gridCol>
                <a:gridCol w="807613">
                  <a:extLst>
                    <a:ext uri="{9D8B030D-6E8A-4147-A177-3AD203B41FA5}">
                      <a16:colId xmlns:a16="http://schemas.microsoft.com/office/drawing/2014/main" val="2798083882"/>
                    </a:ext>
                  </a:extLst>
                </a:gridCol>
                <a:gridCol w="736516">
                  <a:extLst>
                    <a:ext uri="{9D8B030D-6E8A-4147-A177-3AD203B41FA5}">
                      <a16:colId xmlns:a16="http://schemas.microsoft.com/office/drawing/2014/main" val="3107788172"/>
                    </a:ext>
                  </a:extLst>
                </a:gridCol>
                <a:gridCol w="716343">
                  <a:extLst>
                    <a:ext uri="{9D8B030D-6E8A-4147-A177-3AD203B41FA5}">
                      <a16:colId xmlns:a16="http://schemas.microsoft.com/office/drawing/2014/main" val="709185922"/>
                    </a:ext>
                  </a:extLst>
                </a:gridCol>
                <a:gridCol w="753006">
                  <a:extLst>
                    <a:ext uri="{9D8B030D-6E8A-4147-A177-3AD203B41FA5}">
                      <a16:colId xmlns:a16="http://schemas.microsoft.com/office/drawing/2014/main" val="134291429"/>
                    </a:ext>
                  </a:extLst>
                </a:gridCol>
                <a:gridCol w="735289">
                  <a:extLst>
                    <a:ext uri="{9D8B030D-6E8A-4147-A177-3AD203B41FA5}">
                      <a16:colId xmlns:a16="http://schemas.microsoft.com/office/drawing/2014/main" val="2291403707"/>
                    </a:ext>
                  </a:extLst>
                </a:gridCol>
                <a:gridCol w="744147">
                  <a:extLst>
                    <a:ext uri="{9D8B030D-6E8A-4147-A177-3AD203B41FA5}">
                      <a16:colId xmlns:a16="http://schemas.microsoft.com/office/drawing/2014/main" val="293755653"/>
                    </a:ext>
                  </a:extLst>
                </a:gridCol>
                <a:gridCol w="743320">
                  <a:extLst>
                    <a:ext uri="{9D8B030D-6E8A-4147-A177-3AD203B41FA5}">
                      <a16:colId xmlns:a16="http://schemas.microsoft.com/office/drawing/2014/main" val="1357394348"/>
                    </a:ext>
                  </a:extLst>
                </a:gridCol>
              </a:tblGrid>
              <a:tr h="44696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Unasyn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Ceftaz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Zosyn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Vanco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Clinda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Metro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36140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96%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429293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Oral / GI streps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1131869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r>
                        <a:rPr lang="en-US" sz="1800" dirty="0"/>
                        <a:t>GBS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933195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Enterococcus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144927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Anaerobes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964656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S. aureus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43924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7096AA-3B6E-B1A5-C860-B58CFA3C0697}"/>
              </a:ext>
            </a:extLst>
          </p:cNvPr>
          <p:cNvSpPr txBox="1"/>
          <p:nvPr/>
        </p:nvSpPr>
        <p:spPr>
          <a:xfrm>
            <a:off x="390874" y="6225114"/>
            <a:ext cx="4927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References: All % are from Kaiser SoCal Neonatal Antibiogram 2020-2022</a:t>
            </a:r>
          </a:p>
        </p:txBody>
      </p:sp>
    </p:spTree>
    <p:extLst>
      <p:ext uri="{BB962C8B-B14F-4D97-AF65-F5344CB8AC3E}">
        <p14:creationId xmlns:p14="http://schemas.microsoft.com/office/powerpoint/2010/main" val="1330484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Why / Which Antibiotic?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1723D606-A934-67BE-2067-3AF16E3B4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343236"/>
              </p:ext>
            </p:extLst>
          </p:nvPr>
        </p:nvGraphicFramePr>
        <p:xfrm>
          <a:off x="776377" y="1776227"/>
          <a:ext cx="7591245" cy="3128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754">
                  <a:extLst>
                    <a:ext uri="{9D8B030D-6E8A-4147-A177-3AD203B41FA5}">
                      <a16:colId xmlns:a16="http://schemas.microsoft.com/office/drawing/2014/main" val="3431081200"/>
                    </a:ext>
                  </a:extLst>
                </a:gridCol>
                <a:gridCol w="707257">
                  <a:extLst>
                    <a:ext uri="{9D8B030D-6E8A-4147-A177-3AD203B41FA5}">
                      <a16:colId xmlns:a16="http://schemas.microsoft.com/office/drawing/2014/main" val="1923759138"/>
                    </a:ext>
                  </a:extLst>
                </a:gridCol>
                <a:gridCol w="807613">
                  <a:extLst>
                    <a:ext uri="{9D8B030D-6E8A-4147-A177-3AD203B41FA5}">
                      <a16:colId xmlns:a16="http://schemas.microsoft.com/office/drawing/2014/main" val="2798083882"/>
                    </a:ext>
                  </a:extLst>
                </a:gridCol>
                <a:gridCol w="736516">
                  <a:extLst>
                    <a:ext uri="{9D8B030D-6E8A-4147-A177-3AD203B41FA5}">
                      <a16:colId xmlns:a16="http://schemas.microsoft.com/office/drawing/2014/main" val="3107788172"/>
                    </a:ext>
                  </a:extLst>
                </a:gridCol>
                <a:gridCol w="716343">
                  <a:extLst>
                    <a:ext uri="{9D8B030D-6E8A-4147-A177-3AD203B41FA5}">
                      <a16:colId xmlns:a16="http://schemas.microsoft.com/office/drawing/2014/main" val="709185922"/>
                    </a:ext>
                  </a:extLst>
                </a:gridCol>
                <a:gridCol w="753006">
                  <a:extLst>
                    <a:ext uri="{9D8B030D-6E8A-4147-A177-3AD203B41FA5}">
                      <a16:colId xmlns:a16="http://schemas.microsoft.com/office/drawing/2014/main" val="134291429"/>
                    </a:ext>
                  </a:extLst>
                </a:gridCol>
                <a:gridCol w="735289">
                  <a:extLst>
                    <a:ext uri="{9D8B030D-6E8A-4147-A177-3AD203B41FA5}">
                      <a16:colId xmlns:a16="http://schemas.microsoft.com/office/drawing/2014/main" val="2291403707"/>
                    </a:ext>
                  </a:extLst>
                </a:gridCol>
                <a:gridCol w="744147">
                  <a:extLst>
                    <a:ext uri="{9D8B030D-6E8A-4147-A177-3AD203B41FA5}">
                      <a16:colId xmlns:a16="http://schemas.microsoft.com/office/drawing/2014/main" val="293755653"/>
                    </a:ext>
                  </a:extLst>
                </a:gridCol>
                <a:gridCol w="743320">
                  <a:extLst>
                    <a:ext uri="{9D8B030D-6E8A-4147-A177-3AD203B41FA5}">
                      <a16:colId xmlns:a16="http://schemas.microsoft.com/office/drawing/2014/main" val="1357394348"/>
                    </a:ext>
                  </a:extLst>
                </a:gridCol>
              </a:tblGrid>
              <a:tr h="44696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Unasyn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Ceftaz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Zosyn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Vanco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Clinda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Metro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36140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56%</a:t>
                      </a:r>
                    </a:p>
                  </a:txBody>
                  <a:tcPr anchor="ctr">
                    <a:solidFill>
                      <a:srgbClr val="FC980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96%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9293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Oral / GI streps</a:t>
                      </a:r>
                    </a:p>
                  </a:txBody>
                  <a:tcPr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1869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r>
                        <a:rPr lang="en-US" sz="1800" dirty="0"/>
                        <a:t>GBS</a:t>
                      </a:r>
                      <a:endParaRPr lang="en-US" dirty="0"/>
                    </a:p>
                  </a:txBody>
                  <a:tcPr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3195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Enterococcus</a:t>
                      </a:r>
                    </a:p>
                  </a:txBody>
                  <a:tcPr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4927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Anaerobes</a:t>
                      </a:r>
                    </a:p>
                  </a:txBody>
                  <a:tcPr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64656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S. aureus</a:t>
                      </a:r>
                    </a:p>
                  </a:txBody>
                  <a:tcPr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3924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7096AA-3B6E-B1A5-C860-B58CFA3C0697}"/>
              </a:ext>
            </a:extLst>
          </p:cNvPr>
          <p:cNvSpPr txBox="1"/>
          <p:nvPr/>
        </p:nvSpPr>
        <p:spPr>
          <a:xfrm>
            <a:off x="390874" y="6225114"/>
            <a:ext cx="4927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References: All % are from Kaiser SoCal Neonatal Antibiogram 2020-2022, PMID: 37463564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FE31E9-A46A-0DE3-223C-70A2783A2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5085231"/>
            <a:ext cx="6565241" cy="355482"/>
          </a:xfrm>
        </p:spPr>
        <p:txBody>
          <a:bodyPr/>
          <a:lstStyle/>
          <a:p>
            <a:r>
              <a:rPr lang="en-US" sz="1800" dirty="0"/>
              <a:t>Gram neg coverage requires 3</a:t>
            </a:r>
            <a:r>
              <a:rPr lang="en-US" sz="1800" baseline="30000" dirty="0"/>
              <a:t>rd</a:t>
            </a:r>
            <a:r>
              <a:rPr lang="en-US" sz="1800" dirty="0"/>
              <a:t> gen+ cephalosporin, Zosyn, or Gent</a:t>
            </a:r>
          </a:p>
        </p:txBody>
      </p:sp>
    </p:spTree>
    <p:extLst>
      <p:ext uri="{BB962C8B-B14F-4D97-AF65-F5344CB8AC3E}">
        <p14:creationId xmlns:p14="http://schemas.microsoft.com/office/powerpoint/2010/main" val="20660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B1B24-F630-4DCB-A482-1D63402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4295"/>
            <a:ext cx="8229600" cy="563231"/>
          </a:xfrm>
        </p:spPr>
        <p:txBody>
          <a:bodyPr/>
          <a:lstStyle/>
          <a:p>
            <a:r>
              <a:rPr lang="en-US" dirty="0"/>
              <a:t>NEC – Why / Which Antibiotic?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344F9-7A70-4F6A-99D2-21230477EC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84-2803-493D-B1F4-CEBD38C7192F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355E-3D67-4F45-986F-E6E0BA294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|     © 2011 Kaiser Foundation Health Plan, Inc. For internal use only.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5F692B-AA6A-4459-AD7F-2BAFC783FA1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fld id="{814FD408-660D-40F1-8E1E-5918E34ACEBC}" type="datetime4">
              <a:rPr lang="en-US" altLang="en-US" smtClean="0"/>
              <a:pPr>
                <a:defRPr/>
              </a:pPr>
              <a:t>November 4, 2023</a:t>
            </a:fld>
            <a:endParaRPr lang="en-US" altLang="en-US"/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1723D606-A934-67BE-2067-3AF16E3B4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9499039"/>
              </p:ext>
            </p:extLst>
          </p:nvPr>
        </p:nvGraphicFramePr>
        <p:xfrm>
          <a:off x="776377" y="1778348"/>
          <a:ext cx="7591245" cy="31287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7754">
                  <a:extLst>
                    <a:ext uri="{9D8B030D-6E8A-4147-A177-3AD203B41FA5}">
                      <a16:colId xmlns:a16="http://schemas.microsoft.com/office/drawing/2014/main" val="3431081200"/>
                    </a:ext>
                  </a:extLst>
                </a:gridCol>
                <a:gridCol w="707257">
                  <a:extLst>
                    <a:ext uri="{9D8B030D-6E8A-4147-A177-3AD203B41FA5}">
                      <a16:colId xmlns:a16="http://schemas.microsoft.com/office/drawing/2014/main" val="1923759138"/>
                    </a:ext>
                  </a:extLst>
                </a:gridCol>
                <a:gridCol w="807613">
                  <a:extLst>
                    <a:ext uri="{9D8B030D-6E8A-4147-A177-3AD203B41FA5}">
                      <a16:colId xmlns:a16="http://schemas.microsoft.com/office/drawing/2014/main" val="2798083882"/>
                    </a:ext>
                  </a:extLst>
                </a:gridCol>
                <a:gridCol w="736516">
                  <a:extLst>
                    <a:ext uri="{9D8B030D-6E8A-4147-A177-3AD203B41FA5}">
                      <a16:colId xmlns:a16="http://schemas.microsoft.com/office/drawing/2014/main" val="3107788172"/>
                    </a:ext>
                  </a:extLst>
                </a:gridCol>
                <a:gridCol w="716343">
                  <a:extLst>
                    <a:ext uri="{9D8B030D-6E8A-4147-A177-3AD203B41FA5}">
                      <a16:colId xmlns:a16="http://schemas.microsoft.com/office/drawing/2014/main" val="709185922"/>
                    </a:ext>
                  </a:extLst>
                </a:gridCol>
                <a:gridCol w="753006">
                  <a:extLst>
                    <a:ext uri="{9D8B030D-6E8A-4147-A177-3AD203B41FA5}">
                      <a16:colId xmlns:a16="http://schemas.microsoft.com/office/drawing/2014/main" val="134291429"/>
                    </a:ext>
                  </a:extLst>
                </a:gridCol>
                <a:gridCol w="735289">
                  <a:extLst>
                    <a:ext uri="{9D8B030D-6E8A-4147-A177-3AD203B41FA5}">
                      <a16:colId xmlns:a16="http://schemas.microsoft.com/office/drawing/2014/main" val="2291403707"/>
                    </a:ext>
                  </a:extLst>
                </a:gridCol>
                <a:gridCol w="744147">
                  <a:extLst>
                    <a:ext uri="{9D8B030D-6E8A-4147-A177-3AD203B41FA5}">
                      <a16:colId xmlns:a16="http://schemas.microsoft.com/office/drawing/2014/main" val="293755653"/>
                    </a:ext>
                  </a:extLst>
                </a:gridCol>
                <a:gridCol w="743320">
                  <a:extLst>
                    <a:ext uri="{9D8B030D-6E8A-4147-A177-3AD203B41FA5}">
                      <a16:colId xmlns:a16="http://schemas.microsoft.com/office/drawing/2014/main" val="1357394348"/>
                    </a:ext>
                  </a:extLst>
                </a:gridCol>
              </a:tblGrid>
              <a:tr h="446969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Amp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Unasyn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Ceftaz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Zosyn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Gent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Vanco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/>
                        <a:t>Clinda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Metro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936140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 coli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56%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96%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90%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92930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Oral / GI streps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31869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r>
                        <a:rPr lang="en-US" sz="1800" dirty="0"/>
                        <a:t>GBS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52%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3195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Enterococcus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91%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449271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Anaerobes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Fair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Great</a:t>
                      </a:r>
                    </a:p>
                  </a:txBody>
                  <a:tcPr anchor="ctr">
                    <a:solidFill>
                      <a:srgbClr val="D2E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9646569"/>
                  </a:ext>
                </a:extLst>
              </a:tr>
              <a:tr h="4469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S. aureus</a:t>
                      </a:r>
                    </a:p>
                  </a:txBody>
                  <a:tcPr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69%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73%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Poor</a:t>
                      </a:r>
                    </a:p>
                  </a:txBody>
                  <a:tcPr anchor="ctr">
                    <a:solidFill>
                      <a:srgbClr val="EAF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39248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87096AA-3B6E-B1A5-C860-B58CFA3C0697}"/>
              </a:ext>
            </a:extLst>
          </p:cNvPr>
          <p:cNvSpPr txBox="1"/>
          <p:nvPr/>
        </p:nvSpPr>
        <p:spPr>
          <a:xfrm>
            <a:off x="390874" y="6225114"/>
            <a:ext cx="49277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References: All % are from Kaiser SoCal Neonatal Antibiogram 2020-2022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89EDF7-F6FE-749C-B239-7E986D8D3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0" y="5085231"/>
            <a:ext cx="6565241" cy="355482"/>
          </a:xfrm>
        </p:spPr>
        <p:txBody>
          <a:bodyPr/>
          <a:lstStyle/>
          <a:p>
            <a:r>
              <a:rPr lang="en-US" sz="1800" dirty="0"/>
              <a:t>Amp (or equivalent) needed for enteric gram positives</a:t>
            </a:r>
          </a:p>
        </p:txBody>
      </p:sp>
    </p:spTree>
    <p:extLst>
      <p:ext uri="{BB962C8B-B14F-4D97-AF65-F5344CB8AC3E}">
        <p14:creationId xmlns:p14="http://schemas.microsoft.com/office/powerpoint/2010/main" val="378217132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Title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7296CE"/>
      </a:accent2>
      <a:accent3>
        <a:srgbClr val="FFFFFF"/>
      </a:accent3>
      <a:accent4>
        <a:srgbClr val="000000"/>
      </a:accent4>
      <a:accent5>
        <a:srgbClr val="B6DBCF"/>
      </a:accent5>
      <a:accent6>
        <a:srgbClr val="6787BA"/>
      </a:accent6>
      <a:hlink>
        <a:srgbClr val="7FB741"/>
      </a:hlink>
      <a:folHlink>
        <a:srgbClr val="DA6426"/>
      </a:folHlink>
    </a:clrScheme>
    <a:fontScheme name="Title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7296CE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6787BA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egue Slide">
  <a:themeElements>
    <a:clrScheme name="1_Segue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7296CE"/>
      </a:accent2>
      <a:accent3>
        <a:srgbClr val="FFFFFF"/>
      </a:accent3>
      <a:accent4>
        <a:srgbClr val="000000"/>
      </a:accent4>
      <a:accent5>
        <a:srgbClr val="B6DBCF"/>
      </a:accent5>
      <a:accent6>
        <a:srgbClr val="6787BA"/>
      </a:accent6>
      <a:hlink>
        <a:srgbClr val="7FB741"/>
      </a:hlink>
      <a:folHlink>
        <a:srgbClr val="DA6426"/>
      </a:folHlink>
    </a:clrScheme>
    <a:fontScheme name="1_Segue Slide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1_Segue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7296CE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6787BA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ent Slide">
  <a:themeElements>
    <a:clrScheme name="Content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8086C1"/>
      </a:accent2>
      <a:accent3>
        <a:srgbClr val="FFFFFF"/>
      </a:accent3>
      <a:accent4>
        <a:srgbClr val="000000"/>
      </a:accent4>
      <a:accent5>
        <a:srgbClr val="B6DBCF"/>
      </a:accent5>
      <a:accent6>
        <a:srgbClr val="7379AF"/>
      </a:accent6>
      <a:hlink>
        <a:srgbClr val="7FB741"/>
      </a:hlink>
      <a:folHlink>
        <a:srgbClr val="DA6426"/>
      </a:folHlink>
    </a:clrScheme>
    <a:fontScheme name="Content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Content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ivider Slide">
  <a:themeElements>
    <a:clrScheme name="Divider Slide 1">
      <a:dk1>
        <a:srgbClr val="000000"/>
      </a:dk1>
      <a:lt1>
        <a:srgbClr val="FFFFFF"/>
      </a:lt1>
      <a:dk2>
        <a:srgbClr val="52ABD5"/>
      </a:dk2>
      <a:lt2>
        <a:srgbClr val="AAB198"/>
      </a:lt2>
      <a:accent1>
        <a:srgbClr val="5EBEA5"/>
      </a:accent1>
      <a:accent2>
        <a:srgbClr val="7296CE"/>
      </a:accent2>
      <a:accent3>
        <a:srgbClr val="FFFFFF"/>
      </a:accent3>
      <a:accent4>
        <a:srgbClr val="000000"/>
      </a:accent4>
      <a:accent5>
        <a:srgbClr val="B6DBCF"/>
      </a:accent5>
      <a:accent6>
        <a:srgbClr val="6787BA"/>
      </a:accent6>
      <a:hlink>
        <a:srgbClr val="7FB741"/>
      </a:hlink>
      <a:folHlink>
        <a:srgbClr val="DA6426"/>
      </a:folHlink>
    </a:clrScheme>
    <a:fontScheme name="Divider Slide">
      <a:majorFont>
        <a:latin typeface="Arial Narrow"/>
        <a:ea typeface=""/>
        <a:cs typeface="Arial"/>
      </a:majorFont>
      <a:minorFont>
        <a:latin typeface="Arial Narrow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anose="020B0606020202030204" pitchFamily="34" charset="0"/>
          </a:defRPr>
        </a:defPPr>
      </a:lstStyle>
    </a:lnDef>
  </a:objectDefaults>
  <a:extraClrSchemeLst>
    <a:extraClrScheme>
      <a:clrScheme name="Divider Slide 1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7296CE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6787BA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2">
        <a:dk1>
          <a:srgbClr val="000000"/>
        </a:dk1>
        <a:lt1>
          <a:srgbClr val="FFFFFF"/>
        </a:lt1>
        <a:dk2>
          <a:srgbClr val="52ABD5"/>
        </a:dk2>
        <a:lt2>
          <a:srgbClr val="AAB198"/>
        </a:lt2>
        <a:accent1>
          <a:srgbClr val="5EBEA5"/>
        </a:accent1>
        <a:accent2>
          <a:srgbClr val="8086C1"/>
        </a:accent2>
        <a:accent3>
          <a:srgbClr val="FFFFFF"/>
        </a:accent3>
        <a:accent4>
          <a:srgbClr val="000000"/>
        </a:accent4>
        <a:accent5>
          <a:srgbClr val="B6DBCF"/>
        </a:accent5>
        <a:accent6>
          <a:srgbClr val="7379AF"/>
        </a:accent6>
        <a:hlink>
          <a:srgbClr val="7FB741"/>
        </a:hlink>
        <a:folHlink>
          <a:srgbClr val="DA64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f8a7bc4-e337-47a5-a0fc-0d512c0e05f1}" enabled="0" method="" siteId="{3f8a7bc4-e337-47a5-a0fc-0d512c0e05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13415</TotalTime>
  <Words>2387</Words>
  <Application>Microsoft Office PowerPoint</Application>
  <PresentationFormat>On-screen Show (4:3)</PresentationFormat>
  <Paragraphs>899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Arial Narrow</vt:lpstr>
      <vt:lpstr>Calibri</vt:lpstr>
      <vt:lpstr>Wingdings</vt:lpstr>
      <vt:lpstr>Title Slide</vt:lpstr>
      <vt:lpstr>1_Segue Slide</vt:lpstr>
      <vt:lpstr>Content Slide</vt:lpstr>
      <vt:lpstr>Divider Slide</vt:lpstr>
      <vt:lpstr>PowerPoint Presentation</vt:lpstr>
      <vt:lpstr>Peds ID Gets Questions / Comments Regarding</vt:lpstr>
      <vt:lpstr>NEC</vt:lpstr>
      <vt:lpstr>NEC</vt:lpstr>
      <vt:lpstr>PowerPoint Presentation</vt:lpstr>
      <vt:lpstr>NEC – Why / Which Antibiotic?</vt:lpstr>
      <vt:lpstr>NEC – Why / Which Antibiotic?</vt:lpstr>
      <vt:lpstr>NEC – Why / Which Antibiotic?</vt:lpstr>
      <vt:lpstr>NEC – Why / Which Antibiotic?</vt:lpstr>
      <vt:lpstr>NEC – Why / Which Antibiotic?</vt:lpstr>
      <vt:lpstr>NEC – Why / Which Antibiotic?</vt:lpstr>
      <vt:lpstr>PowerPoint Presentation</vt:lpstr>
      <vt:lpstr>NEC – Other Centers Guidelines</vt:lpstr>
      <vt:lpstr>NEC – Other Centers Guidelines</vt:lpstr>
      <vt:lpstr>NEC – Other Centers Guidelines</vt:lpstr>
      <vt:lpstr>PowerPoint Presentation</vt:lpstr>
      <vt:lpstr>NEC – Why / Which Antibiotic?</vt:lpstr>
      <vt:lpstr>NEC – Why / Which Antibiotic?</vt:lpstr>
      <vt:lpstr>NEC – Why / Which Antibiotic?</vt:lpstr>
      <vt:lpstr>NEC – Why / Which Antibiotic?</vt:lpstr>
      <vt:lpstr>PowerPoint Presentation</vt:lpstr>
      <vt:lpstr>NEC – Opinion Time </vt:lpstr>
      <vt:lpstr>PowerPoint Presentation</vt:lpstr>
      <vt:lpstr>NEC – Why / Which Antibiotic?</vt:lpstr>
      <vt:lpstr>NEC – Why / Which Antibiotic?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P Fitzwater</dc:creator>
  <cp:lastModifiedBy>Fu-sheng Chou</cp:lastModifiedBy>
  <cp:revision>276</cp:revision>
  <dcterms:created xsi:type="dcterms:W3CDTF">2020-09-03T14:49:03Z</dcterms:created>
  <dcterms:modified xsi:type="dcterms:W3CDTF">2023-11-05T05:56:53Z</dcterms:modified>
</cp:coreProperties>
</file>